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1651" r:id="rId3"/>
    <p:sldId id="1575" r:id="rId4"/>
    <p:sldId id="1598" r:id="rId5"/>
    <p:sldId id="1624" r:id="rId6"/>
    <p:sldId id="1616" r:id="rId7"/>
    <p:sldId id="1599" r:id="rId8"/>
    <p:sldId id="1600" r:id="rId9"/>
    <p:sldId id="1578" r:id="rId10"/>
    <p:sldId id="1633" r:id="rId11"/>
    <p:sldId id="1543" r:id="rId12"/>
    <p:sldId id="1621" r:id="rId13"/>
    <p:sldId id="1533" r:id="rId14"/>
    <p:sldId id="1583" r:id="rId15"/>
    <p:sldId id="1623" r:id="rId16"/>
    <p:sldId id="1643" r:id="rId17"/>
    <p:sldId id="1536" r:id="rId18"/>
    <p:sldId id="1626" r:id="rId19"/>
    <p:sldId id="1641" r:id="rId20"/>
    <p:sldId id="1644" r:id="rId21"/>
    <p:sldId id="1618" r:id="rId22"/>
    <p:sldId id="1640" r:id="rId23"/>
    <p:sldId id="1559" r:id="rId24"/>
    <p:sldId id="1566" r:id="rId25"/>
    <p:sldId id="1565" r:id="rId26"/>
    <p:sldId id="1567" r:id="rId27"/>
    <p:sldId id="1634" r:id="rId28"/>
    <p:sldId id="1645" r:id="rId29"/>
    <p:sldId id="1650" r:id="rId30"/>
    <p:sldId id="1586" r:id="rId31"/>
    <p:sldId id="1587" r:id="rId32"/>
    <p:sldId id="1619" r:id="rId33"/>
    <p:sldId id="1622" r:id="rId34"/>
    <p:sldId id="1596" r:id="rId35"/>
    <p:sldId id="1588" r:id="rId36"/>
    <p:sldId id="1590" r:id="rId37"/>
    <p:sldId id="1647" r:id="rId38"/>
    <p:sldId id="1648" r:id="rId39"/>
    <p:sldId id="1637" r:id="rId40"/>
    <p:sldId id="1594" r:id="rId41"/>
    <p:sldId id="1646" r:id="rId42"/>
    <p:sldId id="1535" r:id="rId43"/>
    <p:sldId id="1595" r:id="rId44"/>
    <p:sldId id="1597" r:id="rId45"/>
    <p:sldId id="80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11"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26F10D-0147-3A84-4612-DE162FBFFB81}" name="Sharon Dale" initials="SD" userId="3F+/a1iVQCD4Rp7mDKVIdlvbX3ZNZOusPe7DY+t1fD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009999"/>
    <a:srgbClr val="62C0C0"/>
    <a:srgbClr val="FFCCFF"/>
    <a:srgbClr val="FF9900"/>
    <a:srgbClr val="CCCC00"/>
    <a:srgbClr val="FFC000"/>
    <a:srgbClr val="00CC99"/>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152" y="306"/>
      </p:cViewPr>
      <p:guideLst>
        <p:guide orient="horz" pos="1911"/>
        <p:guide pos="3840"/>
      </p:guideLst>
    </p:cSldViewPr>
  </p:slideViewPr>
  <p:notesTextViewPr>
    <p:cViewPr>
      <p:scale>
        <a:sx n="1" d="1"/>
        <a:sy n="1" d="1"/>
      </p:scale>
      <p:origin x="0" y="0"/>
    </p:cViewPr>
  </p:notesTextViewPr>
  <p:sorterViewPr>
    <p:cViewPr varScale="1">
      <p:scale>
        <a:sx n="1" d="1"/>
        <a:sy n="1" d="1"/>
      </p:scale>
      <p:origin x="0" y="-2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7A72A-E76E-4D56-B254-35F0FFD6A5F3}" type="datetimeFigureOut">
              <a:rPr lang="en-GB" smtClean="0"/>
              <a:t>11/Mar/2026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781A6-6158-4635-B0E2-DC2138523D0E}" type="slidenum">
              <a:rPr lang="en-GB" smtClean="0"/>
              <a:t>‹#›</a:t>
            </a:fld>
            <a:endParaRPr lang="en-GB"/>
          </a:p>
        </p:txBody>
      </p:sp>
    </p:spTree>
    <p:extLst>
      <p:ext uri="{BB962C8B-B14F-4D97-AF65-F5344CB8AC3E}">
        <p14:creationId xmlns:p14="http://schemas.microsoft.com/office/powerpoint/2010/main" val="475777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bf6c6a485a_2_38:notes"/>
          <p:cNvSpPr>
            <a:spLocks noGrp="1" noRot="1" noChangeAspect="1"/>
          </p:cNvSpPr>
          <p:nvPr>
            <p:ph type="sldImg" idx="2"/>
          </p:nvPr>
        </p:nvSpPr>
        <p:spPr>
          <a:xfrm>
            <a:off x="106363" y="782638"/>
            <a:ext cx="6680200" cy="375761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0" name="Google Shape;90;g2bf6c6a485a_2_38:notes"/>
          <p:cNvSpPr txBox="1">
            <a:spLocks noGrp="1"/>
          </p:cNvSpPr>
          <p:nvPr>
            <p:ph type="body" idx="1"/>
          </p:nvPr>
        </p:nvSpPr>
        <p:spPr>
          <a:xfrm>
            <a:off x="919163" y="4776788"/>
            <a:ext cx="5053012" cy="44640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g2bf6c6a485a_2_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300">
                <a:solidFill>
                  <a:schemeClr val="dk1"/>
                </a:solidFill>
                <a:latin typeface="Arial"/>
                <a:ea typeface="Arial"/>
                <a:cs typeface="Arial"/>
                <a:sym typeface="Arial"/>
              </a:rPr>
              <a:t>1</a:t>
            </a:fld>
            <a:endParaRPr sz="1300">
              <a:solidFill>
                <a:schemeClr val="dk1"/>
              </a:solidFill>
              <a:latin typeface="Arial"/>
              <a:ea typeface="Arial"/>
              <a:cs typeface="Arial"/>
              <a:sym typeface="Arial"/>
            </a:endParaRPr>
          </a:p>
        </p:txBody>
      </p:sp>
      <p:sp>
        <p:nvSpPr>
          <p:cNvPr id="92" name="Google Shape;92;g2bf6c6a485a_2_38: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r>
              <a:rPr lang="en" sz="1300">
                <a:solidFill>
                  <a:schemeClr val="dk1"/>
                </a:solidFill>
                <a:latin typeface="Arial"/>
                <a:ea typeface="Arial"/>
                <a:cs typeface="Arial"/>
                <a:sym typeface="Arial"/>
              </a:rPr>
              <a:t>             CHI 2010                                                                                    Caroline Jarrett</a:t>
            </a:r>
            <a:br>
              <a:rPr lang="en" sz="1300">
                <a:solidFill>
                  <a:schemeClr val="dk1"/>
                </a:solidFill>
                <a:latin typeface="Arial"/>
                <a:ea typeface="Arial"/>
                <a:cs typeface="Arial"/>
                <a:sym typeface="Arial"/>
              </a:rPr>
            </a:br>
            <a:r>
              <a:rPr lang="en" sz="1300">
                <a:solidFill>
                  <a:schemeClr val="dk1"/>
                </a:solidFill>
                <a:latin typeface="Arial"/>
                <a:ea typeface="Arial"/>
                <a:cs typeface="Arial"/>
                <a:sym typeface="Arial"/>
              </a:rPr>
              <a:t>    </a:t>
            </a:r>
            <a:endParaRPr sz="13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5781A6-6158-4635-B0E2-DC2138523D0E}" type="slidenum">
              <a:rPr lang="en-GB" smtClean="0"/>
              <a:t>8</a:t>
            </a:fld>
            <a:endParaRPr lang="en-GB"/>
          </a:p>
        </p:txBody>
      </p:sp>
    </p:spTree>
    <p:extLst>
      <p:ext uri="{BB962C8B-B14F-4D97-AF65-F5344CB8AC3E}">
        <p14:creationId xmlns:p14="http://schemas.microsoft.com/office/powerpoint/2010/main" val="208752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5781A6-6158-4635-B0E2-DC2138523D0E}" type="slidenum">
              <a:rPr lang="en-GB" smtClean="0"/>
              <a:t>14</a:t>
            </a:fld>
            <a:endParaRPr lang="en-GB"/>
          </a:p>
        </p:txBody>
      </p:sp>
    </p:spTree>
    <p:extLst>
      <p:ext uri="{BB962C8B-B14F-4D97-AF65-F5344CB8AC3E}">
        <p14:creationId xmlns:p14="http://schemas.microsoft.com/office/powerpoint/2010/main" val="2856183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5781A6-6158-4635-B0E2-DC2138523D0E}" type="slidenum">
              <a:rPr lang="en-GB" smtClean="0"/>
              <a:t>17</a:t>
            </a:fld>
            <a:endParaRPr lang="en-GB"/>
          </a:p>
        </p:txBody>
      </p:sp>
    </p:spTree>
    <p:extLst>
      <p:ext uri="{BB962C8B-B14F-4D97-AF65-F5344CB8AC3E}">
        <p14:creationId xmlns:p14="http://schemas.microsoft.com/office/powerpoint/2010/main" val="2320491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0237A-BA27-FF39-859C-BE1A82C15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A8405-A27F-E451-B4F3-2528846F46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7A1EFF-8191-7A04-2E6C-127AE3892B5F}"/>
              </a:ext>
            </a:extLst>
          </p:cNvPr>
          <p:cNvSpPr>
            <a:spLocks noGrp="1"/>
          </p:cNvSpPr>
          <p:nvPr>
            <p:ph type="body" idx="1"/>
          </p:nvPr>
        </p:nvSpPr>
        <p:spPr/>
        <p:txBody>
          <a:bodyPr/>
          <a:lstStyle/>
          <a:p>
            <a:r>
              <a:rPr lang="en-US" dirty="0">
                <a:ea typeface="Calibri"/>
                <a:cs typeface="Calibri"/>
              </a:rPr>
              <a:t>Give out/uncover posters and explain</a:t>
            </a:r>
          </a:p>
        </p:txBody>
      </p:sp>
      <p:sp>
        <p:nvSpPr>
          <p:cNvPr id="4" name="Slide Number Placeholder 3">
            <a:extLst>
              <a:ext uri="{FF2B5EF4-FFF2-40B4-BE49-F238E27FC236}">
                <a16:creationId xmlns:a16="http://schemas.microsoft.com/office/drawing/2014/main" id="{522995BA-B335-9739-FFEC-B33558B1A019}"/>
              </a:ext>
            </a:extLst>
          </p:cNvPr>
          <p:cNvSpPr>
            <a:spLocks noGrp="1"/>
          </p:cNvSpPr>
          <p:nvPr>
            <p:ph type="sldNum" sz="quarter" idx="5"/>
          </p:nvPr>
        </p:nvSpPr>
        <p:spPr/>
        <p:txBody>
          <a:bodyPr/>
          <a:lstStyle/>
          <a:p>
            <a:fld id="{655781A6-6158-4635-B0E2-DC2138523D0E}" type="slidenum">
              <a:rPr lang="en-GB" smtClean="0"/>
              <a:t>21</a:t>
            </a:fld>
            <a:endParaRPr lang="en-GB"/>
          </a:p>
        </p:txBody>
      </p:sp>
    </p:spTree>
    <p:extLst>
      <p:ext uri="{BB962C8B-B14F-4D97-AF65-F5344CB8AC3E}">
        <p14:creationId xmlns:p14="http://schemas.microsoft.com/office/powerpoint/2010/main" val="1601353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303213" y="650875"/>
            <a:ext cx="5794375" cy="3260725"/>
          </a:xfrm>
          <a:ln/>
        </p:spPr>
      </p:sp>
      <p:sp>
        <p:nvSpPr>
          <p:cNvPr id="32771" name="Notes Placeholder 2"/>
          <p:cNvSpPr>
            <a:spLocks noGrp="1"/>
          </p:cNvSpPr>
          <p:nvPr>
            <p:ph type="body" idx="1"/>
          </p:nvPr>
        </p:nvSpPr>
        <p:spPr>
          <a:noFill/>
          <a:ln/>
        </p:spPr>
        <p:txBody>
          <a:bodyPr/>
          <a:lstStyle/>
          <a:p>
            <a:endParaRPr lang="en-GB"/>
          </a:p>
        </p:txBody>
      </p:sp>
      <p:sp>
        <p:nvSpPr>
          <p:cNvPr id="9220" name="Slide Number Placeholder 5"/>
          <p:cNvSpPr>
            <a:spLocks noGrp="1"/>
          </p:cNvSpPr>
          <p:nvPr>
            <p:ph type="sldNum" sz="quarter" idx="5"/>
          </p:nvPr>
        </p:nvSpPr>
        <p:spPr/>
        <p:txBody>
          <a:bodyPr/>
          <a:lstStyle>
            <a:lvl1pPr defTabSz="841069" eaLnBrk="0" hangingPunct="0">
              <a:defRPr sz="2500">
                <a:solidFill>
                  <a:srgbClr val="003333"/>
                </a:solidFill>
                <a:latin typeface="Arial" charset="0"/>
              </a:defRPr>
            </a:lvl1pPr>
            <a:lvl2pPr marL="630802" indent="-242616" defTabSz="841069" eaLnBrk="0" hangingPunct="0">
              <a:defRPr sz="2500">
                <a:solidFill>
                  <a:srgbClr val="003333"/>
                </a:solidFill>
                <a:latin typeface="Arial" charset="0"/>
              </a:defRPr>
            </a:lvl2pPr>
            <a:lvl3pPr marL="970464" indent="-194093" defTabSz="841069" eaLnBrk="0" hangingPunct="0">
              <a:defRPr sz="2500">
                <a:solidFill>
                  <a:srgbClr val="003333"/>
                </a:solidFill>
                <a:latin typeface="Arial" charset="0"/>
              </a:defRPr>
            </a:lvl3pPr>
            <a:lvl4pPr marL="1358651" indent="-194093" defTabSz="841069" eaLnBrk="0" hangingPunct="0">
              <a:defRPr sz="2500">
                <a:solidFill>
                  <a:srgbClr val="003333"/>
                </a:solidFill>
                <a:latin typeface="Arial" charset="0"/>
              </a:defRPr>
            </a:lvl4pPr>
            <a:lvl5pPr marL="1746835" indent="-194093" defTabSz="841069" eaLnBrk="0" hangingPunct="0">
              <a:defRPr sz="2500">
                <a:solidFill>
                  <a:srgbClr val="003333"/>
                </a:solidFill>
                <a:latin typeface="Arial" charset="0"/>
              </a:defRPr>
            </a:lvl5pPr>
            <a:lvl6pPr marL="2135020" indent="-194093" defTabSz="841069" eaLnBrk="0" fontAlgn="base" hangingPunct="0">
              <a:spcBef>
                <a:spcPct val="0"/>
              </a:spcBef>
              <a:spcAft>
                <a:spcPct val="0"/>
              </a:spcAft>
              <a:defRPr sz="2500">
                <a:solidFill>
                  <a:srgbClr val="003333"/>
                </a:solidFill>
                <a:latin typeface="Arial" charset="0"/>
              </a:defRPr>
            </a:lvl6pPr>
            <a:lvl7pPr marL="2523207" indent="-194093" defTabSz="841069" eaLnBrk="0" fontAlgn="base" hangingPunct="0">
              <a:spcBef>
                <a:spcPct val="0"/>
              </a:spcBef>
              <a:spcAft>
                <a:spcPct val="0"/>
              </a:spcAft>
              <a:defRPr sz="2500">
                <a:solidFill>
                  <a:srgbClr val="003333"/>
                </a:solidFill>
                <a:latin typeface="Arial" charset="0"/>
              </a:defRPr>
            </a:lvl7pPr>
            <a:lvl8pPr marL="2911392" indent="-194093" defTabSz="841069" eaLnBrk="0" fontAlgn="base" hangingPunct="0">
              <a:spcBef>
                <a:spcPct val="0"/>
              </a:spcBef>
              <a:spcAft>
                <a:spcPct val="0"/>
              </a:spcAft>
              <a:defRPr sz="2500">
                <a:solidFill>
                  <a:srgbClr val="003333"/>
                </a:solidFill>
                <a:latin typeface="Arial" charset="0"/>
              </a:defRPr>
            </a:lvl8pPr>
            <a:lvl9pPr marL="3299577" indent="-194093" defTabSz="841069" eaLnBrk="0" fontAlgn="base" hangingPunct="0">
              <a:spcBef>
                <a:spcPct val="0"/>
              </a:spcBef>
              <a:spcAft>
                <a:spcPct val="0"/>
              </a:spcAft>
              <a:defRPr sz="2500">
                <a:solidFill>
                  <a:srgbClr val="003333"/>
                </a:solidFill>
                <a:latin typeface="Arial" charset="0"/>
              </a:defRPr>
            </a:lvl9pPr>
          </a:lstStyle>
          <a:p>
            <a:pPr eaLnBrk="1" hangingPunct="1">
              <a:defRPr/>
            </a:pPr>
            <a:fld id="{33DB986E-5314-48CD-BC56-BC76B80A2747}" type="slidenum">
              <a:rPr lang="en-US" sz="1000">
                <a:solidFill>
                  <a:schemeClr val="tx1"/>
                </a:solidFill>
              </a:rPr>
              <a:pPr eaLnBrk="1" hangingPunct="1">
                <a:defRPr/>
              </a:pPr>
              <a:t>45</a:t>
            </a:fld>
            <a:endParaRPr lang="en-US" sz="1000">
              <a:solidFill>
                <a:schemeClr val="tx1"/>
              </a:solidFill>
            </a:endParaRPr>
          </a:p>
        </p:txBody>
      </p:sp>
      <p:sp>
        <p:nvSpPr>
          <p:cNvPr id="9221" name="Footer Placeholder 6"/>
          <p:cNvSpPr>
            <a:spLocks noGrp="1"/>
          </p:cNvSpPr>
          <p:nvPr>
            <p:ph type="ftr" sz="quarter" idx="4"/>
          </p:nvPr>
        </p:nvSpPr>
        <p:spPr/>
        <p:txBody>
          <a:bodyPr/>
          <a:lstStyle>
            <a:lvl1pPr defTabSz="841069" eaLnBrk="0" hangingPunct="0">
              <a:defRPr sz="2500">
                <a:solidFill>
                  <a:srgbClr val="003333"/>
                </a:solidFill>
                <a:latin typeface="Arial" charset="0"/>
              </a:defRPr>
            </a:lvl1pPr>
            <a:lvl2pPr marL="630802" indent="-242616" defTabSz="841069" eaLnBrk="0" hangingPunct="0">
              <a:defRPr sz="2500">
                <a:solidFill>
                  <a:srgbClr val="003333"/>
                </a:solidFill>
                <a:latin typeface="Arial" charset="0"/>
              </a:defRPr>
            </a:lvl2pPr>
            <a:lvl3pPr marL="970464" indent="-194093" defTabSz="841069" eaLnBrk="0" hangingPunct="0">
              <a:defRPr sz="2500">
                <a:solidFill>
                  <a:srgbClr val="003333"/>
                </a:solidFill>
                <a:latin typeface="Arial" charset="0"/>
              </a:defRPr>
            </a:lvl3pPr>
            <a:lvl4pPr marL="1358651" indent="-194093" defTabSz="841069" eaLnBrk="0" hangingPunct="0">
              <a:defRPr sz="2500">
                <a:solidFill>
                  <a:srgbClr val="003333"/>
                </a:solidFill>
                <a:latin typeface="Arial" charset="0"/>
              </a:defRPr>
            </a:lvl4pPr>
            <a:lvl5pPr marL="1746835" indent="-194093" defTabSz="841069" eaLnBrk="0" hangingPunct="0">
              <a:defRPr sz="2500">
                <a:solidFill>
                  <a:srgbClr val="003333"/>
                </a:solidFill>
                <a:latin typeface="Arial" charset="0"/>
              </a:defRPr>
            </a:lvl5pPr>
            <a:lvl6pPr marL="2135020" indent="-194093" defTabSz="841069" eaLnBrk="0" fontAlgn="base" hangingPunct="0">
              <a:spcBef>
                <a:spcPct val="0"/>
              </a:spcBef>
              <a:spcAft>
                <a:spcPct val="0"/>
              </a:spcAft>
              <a:defRPr sz="2500">
                <a:solidFill>
                  <a:srgbClr val="003333"/>
                </a:solidFill>
                <a:latin typeface="Arial" charset="0"/>
              </a:defRPr>
            </a:lvl6pPr>
            <a:lvl7pPr marL="2523207" indent="-194093" defTabSz="841069" eaLnBrk="0" fontAlgn="base" hangingPunct="0">
              <a:spcBef>
                <a:spcPct val="0"/>
              </a:spcBef>
              <a:spcAft>
                <a:spcPct val="0"/>
              </a:spcAft>
              <a:defRPr sz="2500">
                <a:solidFill>
                  <a:srgbClr val="003333"/>
                </a:solidFill>
                <a:latin typeface="Arial" charset="0"/>
              </a:defRPr>
            </a:lvl7pPr>
            <a:lvl8pPr marL="2911392" indent="-194093" defTabSz="841069" eaLnBrk="0" fontAlgn="base" hangingPunct="0">
              <a:spcBef>
                <a:spcPct val="0"/>
              </a:spcBef>
              <a:spcAft>
                <a:spcPct val="0"/>
              </a:spcAft>
              <a:defRPr sz="2500">
                <a:solidFill>
                  <a:srgbClr val="003333"/>
                </a:solidFill>
                <a:latin typeface="Arial" charset="0"/>
              </a:defRPr>
            </a:lvl8pPr>
            <a:lvl9pPr marL="3299577" indent="-194093" defTabSz="841069" eaLnBrk="0" fontAlgn="base" hangingPunct="0">
              <a:spcBef>
                <a:spcPct val="0"/>
              </a:spcBef>
              <a:spcAft>
                <a:spcPct val="0"/>
              </a:spcAft>
              <a:defRPr sz="2500">
                <a:solidFill>
                  <a:srgbClr val="003333"/>
                </a:solidFill>
                <a:latin typeface="Arial" charset="0"/>
              </a:defRPr>
            </a:lvl9pPr>
          </a:lstStyle>
          <a:p>
            <a:pPr eaLnBrk="1" hangingPunct="1">
              <a:defRPr/>
            </a:pPr>
            <a:r>
              <a:rPr lang="en-GB" sz="1000">
                <a:solidFill>
                  <a:schemeClr val="tx1"/>
                </a:solidFill>
              </a:rPr>
              <a:t>             CHI 2010                                                                                    Caroline Jarrett</a:t>
            </a:r>
            <a:br>
              <a:rPr lang="en-GB" sz="1000">
                <a:solidFill>
                  <a:schemeClr val="tx1"/>
                </a:solidFill>
              </a:rPr>
            </a:br>
            <a:r>
              <a:rPr lang="en-GB" sz="1000">
                <a:solidFill>
                  <a:schemeClr val="tx1"/>
                </a:solidFill>
              </a:rPr>
              <a:t>    </a:t>
            </a:r>
            <a:endParaRPr lang="en-US" sz="1000">
              <a:solidFill>
                <a:schemeClr val="tx1"/>
              </a:solidFill>
            </a:endParaRPr>
          </a:p>
        </p:txBody>
      </p:sp>
    </p:spTree>
    <p:extLst>
      <p:ext uri="{BB962C8B-B14F-4D97-AF65-F5344CB8AC3E}">
        <p14:creationId xmlns:p14="http://schemas.microsoft.com/office/powerpoint/2010/main" val="228236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hyperlink" Target="https://effortmark.co.uk/"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41A3C-E1F2-42E3-8FA0-6A7C5E3ECDD5}"/>
              </a:ext>
            </a:extLst>
          </p:cNvPr>
          <p:cNvSpPr>
            <a:spLocks noGrp="1"/>
          </p:cNvSpPr>
          <p:nvPr>
            <p:ph type="ctrTitle"/>
          </p:nvPr>
        </p:nvSpPr>
        <p:spPr>
          <a:xfrm>
            <a:off x="943707" y="1139948"/>
            <a:ext cx="10292861" cy="2387600"/>
          </a:xfrm>
        </p:spPr>
        <p:txBody>
          <a:bodyPr anchor="b"/>
          <a:lstStyle>
            <a:lvl1pPr algn="l">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29A3750-65BA-4DBD-A5DB-4581940E9C80}"/>
              </a:ext>
            </a:extLst>
          </p:cNvPr>
          <p:cNvSpPr>
            <a:spLocks noGrp="1"/>
          </p:cNvSpPr>
          <p:nvPr>
            <p:ph type="subTitle" idx="1"/>
          </p:nvPr>
        </p:nvSpPr>
        <p:spPr>
          <a:xfrm>
            <a:off x="943708" y="3645999"/>
            <a:ext cx="1029286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841641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p summary">
  <p:cSld name="Takeaway">
    <p:spTree>
      <p:nvGrpSpPr>
        <p:cNvPr id="1" name="Shape 65"/>
        <p:cNvGrpSpPr/>
        <p:nvPr/>
      </p:nvGrpSpPr>
      <p:grpSpPr>
        <a:xfrm>
          <a:off x="0" y="0"/>
          <a:ext cx="0" cy="0"/>
          <a:chOff x="0" y="0"/>
          <a:chExt cx="0" cy="0"/>
        </a:xfrm>
      </p:grpSpPr>
      <p:sp>
        <p:nvSpPr>
          <p:cNvPr id="66" name="Google Shape;66;p17"/>
          <p:cNvSpPr/>
          <p:nvPr/>
        </p:nvSpPr>
        <p:spPr>
          <a:xfrm>
            <a:off x="2" y="0"/>
            <a:ext cx="4559300" cy="6858000"/>
          </a:xfrm>
          <a:prstGeom prst="rect">
            <a:avLst/>
          </a:prstGeom>
          <a:solidFill>
            <a:srgbClr val="F2F2F2"/>
          </a:solidFill>
          <a:ln>
            <a:noFill/>
          </a:ln>
        </p:spPr>
        <p:txBody>
          <a:bodyPr spcFirstLastPara="1" wrap="square" lIns="91433" tIns="45700" rIns="91433" bIns="45700" anchor="ctr" anchorCtr="0">
            <a:noAutofit/>
          </a:bodyPr>
          <a:lstStyle/>
          <a:p>
            <a:pPr marL="0" marR="0" lvl="0" indent="0" algn="ctr" rtl="0">
              <a:spcBef>
                <a:spcPts val="0"/>
              </a:spcBef>
              <a:spcAft>
                <a:spcPts val="0"/>
              </a:spcAft>
              <a:buNone/>
            </a:pPr>
            <a:endParaRPr sz="2400">
              <a:solidFill>
                <a:schemeClr val="hlink"/>
              </a:solidFill>
              <a:latin typeface="Arial"/>
              <a:ea typeface="Arial"/>
              <a:cs typeface="Arial"/>
              <a:sym typeface="Arial"/>
            </a:endParaRPr>
          </a:p>
        </p:txBody>
      </p:sp>
      <p:sp>
        <p:nvSpPr>
          <p:cNvPr id="67" name="Google Shape;67;p17"/>
          <p:cNvSpPr txBox="1">
            <a:spLocks noGrp="1"/>
          </p:cNvSpPr>
          <p:nvPr>
            <p:ph type="body" idx="1"/>
          </p:nvPr>
        </p:nvSpPr>
        <p:spPr>
          <a:xfrm>
            <a:off x="4766733" y="273053"/>
            <a:ext cx="6815667" cy="5853113"/>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rgbClr val="009999"/>
              </a:buClr>
              <a:buSzPts val="2700"/>
              <a:buNone/>
              <a:defRPr sz="3600">
                <a:solidFill>
                  <a:srgbClr val="009999"/>
                </a:solidFill>
              </a:defRPr>
            </a:lvl1pPr>
            <a:lvl2pPr marL="1219170" lvl="1" indent="-541853" algn="l">
              <a:lnSpc>
                <a:spcPct val="90000"/>
              </a:lnSpc>
              <a:spcBef>
                <a:spcPts val="533"/>
              </a:spcBef>
              <a:spcAft>
                <a:spcPts val="0"/>
              </a:spcAft>
              <a:buClr>
                <a:srgbClr val="262626"/>
              </a:buClr>
              <a:buSzPts val="2800"/>
              <a:buChar char="•"/>
              <a:defRPr sz="3733"/>
            </a:lvl2pPr>
            <a:lvl3pPr marL="1828754" lvl="2" indent="-507987" algn="l">
              <a:lnSpc>
                <a:spcPct val="90000"/>
              </a:lnSpc>
              <a:spcBef>
                <a:spcPts val="533"/>
              </a:spcBef>
              <a:spcAft>
                <a:spcPts val="0"/>
              </a:spcAft>
              <a:buClr>
                <a:srgbClr val="262626"/>
              </a:buClr>
              <a:buSzPts val="2400"/>
              <a:buChar char="•"/>
              <a:defRPr sz="3200"/>
            </a:lvl3pPr>
            <a:lvl4pPr marL="2438339" lvl="3" indent="-474121" algn="l">
              <a:lnSpc>
                <a:spcPct val="90000"/>
              </a:lnSpc>
              <a:spcBef>
                <a:spcPts val="533"/>
              </a:spcBef>
              <a:spcAft>
                <a:spcPts val="0"/>
              </a:spcAft>
              <a:buClr>
                <a:srgbClr val="262626"/>
              </a:buClr>
              <a:buSzPts val="2000"/>
              <a:buChar char="•"/>
              <a:defRPr sz="2667"/>
            </a:lvl4pPr>
            <a:lvl5pPr marL="3047924" lvl="4" indent="-474121" algn="l">
              <a:lnSpc>
                <a:spcPct val="90000"/>
              </a:lnSpc>
              <a:spcBef>
                <a:spcPts val="533"/>
              </a:spcBef>
              <a:spcAft>
                <a:spcPts val="0"/>
              </a:spcAft>
              <a:buClr>
                <a:srgbClr val="262626"/>
              </a:buClr>
              <a:buSzPts val="2000"/>
              <a:buChar char="•"/>
              <a:defRPr sz="2667"/>
            </a:lvl5pPr>
            <a:lvl6pPr marL="3657509" lvl="5" indent="-474121" algn="l">
              <a:lnSpc>
                <a:spcPct val="90000"/>
              </a:lnSpc>
              <a:spcBef>
                <a:spcPts val="533"/>
              </a:spcBef>
              <a:spcAft>
                <a:spcPts val="0"/>
              </a:spcAft>
              <a:buClr>
                <a:schemeClr val="dk1"/>
              </a:buClr>
              <a:buSzPts val="2000"/>
              <a:buChar char="•"/>
              <a:defRPr sz="2667"/>
            </a:lvl6pPr>
            <a:lvl7pPr marL="4267093" lvl="6" indent="-474121" algn="l">
              <a:lnSpc>
                <a:spcPct val="90000"/>
              </a:lnSpc>
              <a:spcBef>
                <a:spcPts val="533"/>
              </a:spcBef>
              <a:spcAft>
                <a:spcPts val="0"/>
              </a:spcAft>
              <a:buClr>
                <a:schemeClr val="dk1"/>
              </a:buClr>
              <a:buSzPts val="2000"/>
              <a:buChar char="•"/>
              <a:defRPr sz="2667"/>
            </a:lvl7pPr>
            <a:lvl8pPr marL="4876678" lvl="7" indent="-474121" algn="l">
              <a:lnSpc>
                <a:spcPct val="90000"/>
              </a:lnSpc>
              <a:spcBef>
                <a:spcPts val="533"/>
              </a:spcBef>
              <a:spcAft>
                <a:spcPts val="0"/>
              </a:spcAft>
              <a:buClr>
                <a:schemeClr val="dk1"/>
              </a:buClr>
              <a:buSzPts val="2000"/>
              <a:buChar char="•"/>
              <a:defRPr sz="2667"/>
            </a:lvl8pPr>
            <a:lvl9pPr marL="5486263" lvl="8" indent="-474121" algn="l">
              <a:lnSpc>
                <a:spcPct val="90000"/>
              </a:lnSpc>
              <a:spcBef>
                <a:spcPts val="533"/>
              </a:spcBef>
              <a:spcAft>
                <a:spcPts val="0"/>
              </a:spcAft>
              <a:buClr>
                <a:schemeClr val="dk1"/>
              </a:buClr>
              <a:buSzPts val="2000"/>
              <a:buChar char="•"/>
              <a:defRPr sz="2667"/>
            </a:lvl9pPr>
          </a:lstStyle>
          <a:p>
            <a:endParaRPr dirty="0"/>
          </a:p>
        </p:txBody>
      </p:sp>
      <p:sp>
        <p:nvSpPr>
          <p:cNvPr id="68" name="Google Shape;68;p17"/>
          <p:cNvSpPr txBox="1">
            <a:spLocks noGrp="1"/>
          </p:cNvSpPr>
          <p:nvPr>
            <p:ph type="body" idx="2" hasCustomPrompt="1"/>
          </p:nvPr>
        </p:nvSpPr>
        <p:spPr>
          <a:xfrm>
            <a:off x="274110" y="263526"/>
            <a:ext cx="4011084" cy="4691063"/>
          </a:xfrm>
          <a:prstGeom prst="rect">
            <a:avLst/>
          </a:prstGeom>
          <a:noFill/>
          <a:ln>
            <a:noFill/>
          </a:ln>
        </p:spPr>
        <p:txBody>
          <a:bodyPr spcFirstLastPara="1" wrap="square" lIns="68575" tIns="34275" rIns="68575" bIns="34275" anchor="t" anchorCtr="0">
            <a:normAutofit/>
          </a:bodyPr>
          <a:lstStyle>
            <a:lvl1pPr marL="177800" lvl="0" indent="0" algn="l">
              <a:lnSpc>
                <a:spcPct val="90000"/>
              </a:lnSpc>
              <a:spcBef>
                <a:spcPts val="1067"/>
              </a:spcBef>
              <a:spcAft>
                <a:spcPts val="0"/>
              </a:spcAft>
              <a:buClr>
                <a:srgbClr val="262626"/>
              </a:buClr>
              <a:buSzPts val="4000"/>
              <a:buNone/>
              <a:defRPr sz="5333"/>
            </a:lvl1pPr>
            <a:lvl2pPr marL="1219170" lvl="1" indent="-304792" algn="l">
              <a:lnSpc>
                <a:spcPct val="90000"/>
              </a:lnSpc>
              <a:spcBef>
                <a:spcPts val="533"/>
              </a:spcBef>
              <a:spcAft>
                <a:spcPts val="0"/>
              </a:spcAft>
              <a:buClr>
                <a:srgbClr val="262626"/>
              </a:buClr>
              <a:buSzPts val="1200"/>
              <a:buNone/>
              <a:defRPr sz="1600"/>
            </a:lvl2pPr>
            <a:lvl3pPr marL="1828754" lvl="2" indent="-304792" algn="l">
              <a:lnSpc>
                <a:spcPct val="90000"/>
              </a:lnSpc>
              <a:spcBef>
                <a:spcPts val="533"/>
              </a:spcBef>
              <a:spcAft>
                <a:spcPts val="0"/>
              </a:spcAft>
              <a:buClr>
                <a:srgbClr val="262626"/>
              </a:buClr>
              <a:buSzPts val="1000"/>
              <a:buNone/>
              <a:defRPr sz="1333"/>
            </a:lvl3pPr>
            <a:lvl4pPr marL="2438339" lvl="3" indent="-304792" algn="l">
              <a:lnSpc>
                <a:spcPct val="90000"/>
              </a:lnSpc>
              <a:spcBef>
                <a:spcPts val="533"/>
              </a:spcBef>
              <a:spcAft>
                <a:spcPts val="0"/>
              </a:spcAft>
              <a:buClr>
                <a:srgbClr val="262626"/>
              </a:buClr>
              <a:buSzPts val="900"/>
              <a:buNone/>
              <a:defRPr sz="1200"/>
            </a:lvl4pPr>
            <a:lvl5pPr marL="3047924" lvl="4" indent="-304792" algn="l">
              <a:lnSpc>
                <a:spcPct val="90000"/>
              </a:lnSpc>
              <a:spcBef>
                <a:spcPts val="533"/>
              </a:spcBef>
              <a:spcAft>
                <a:spcPts val="0"/>
              </a:spcAft>
              <a:buClr>
                <a:srgbClr val="262626"/>
              </a:buClr>
              <a:buSzPts val="900"/>
              <a:buNone/>
              <a:defRPr sz="1200"/>
            </a:lvl5pPr>
            <a:lvl6pPr marL="3657509" lvl="5" indent="-304792" algn="l">
              <a:lnSpc>
                <a:spcPct val="90000"/>
              </a:lnSpc>
              <a:spcBef>
                <a:spcPts val="533"/>
              </a:spcBef>
              <a:spcAft>
                <a:spcPts val="0"/>
              </a:spcAft>
              <a:buClr>
                <a:schemeClr val="dk1"/>
              </a:buClr>
              <a:buSzPts val="900"/>
              <a:buNone/>
              <a:defRPr sz="1200"/>
            </a:lvl6pPr>
            <a:lvl7pPr marL="4267093" lvl="6" indent="-304792" algn="l">
              <a:lnSpc>
                <a:spcPct val="90000"/>
              </a:lnSpc>
              <a:spcBef>
                <a:spcPts val="533"/>
              </a:spcBef>
              <a:spcAft>
                <a:spcPts val="0"/>
              </a:spcAft>
              <a:buClr>
                <a:schemeClr val="dk1"/>
              </a:buClr>
              <a:buSzPts val="900"/>
              <a:buNone/>
              <a:defRPr sz="1200"/>
            </a:lvl7pPr>
            <a:lvl8pPr marL="4876678" lvl="7" indent="-304792" algn="l">
              <a:lnSpc>
                <a:spcPct val="90000"/>
              </a:lnSpc>
              <a:spcBef>
                <a:spcPts val="533"/>
              </a:spcBef>
              <a:spcAft>
                <a:spcPts val="0"/>
              </a:spcAft>
              <a:buClr>
                <a:schemeClr val="dk1"/>
              </a:buClr>
              <a:buSzPts val="900"/>
              <a:buNone/>
              <a:defRPr sz="1200"/>
            </a:lvl8pPr>
            <a:lvl9pPr marL="5486263" lvl="8" indent="-304792" algn="l">
              <a:lnSpc>
                <a:spcPct val="90000"/>
              </a:lnSpc>
              <a:spcBef>
                <a:spcPts val="533"/>
              </a:spcBef>
              <a:spcAft>
                <a:spcPts val="0"/>
              </a:spcAft>
              <a:buClr>
                <a:schemeClr val="dk1"/>
              </a:buClr>
              <a:buSzPts val="900"/>
              <a:buNone/>
              <a:defRPr sz="1200"/>
            </a:lvl9pPr>
          </a:lstStyle>
          <a:p>
            <a:r>
              <a:rPr lang="en-GB" dirty="0"/>
              <a:t>Takeaway</a:t>
            </a:r>
            <a:endParaRPr dirty="0"/>
          </a:p>
        </p:txBody>
      </p:sp>
      <p:sp>
        <p:nvSpPr>
          <p:cNvPr id="2" name="TextBox 1">
            <a:extLst>
              <a:ext uri="{FF2B5EF4-FFF2-40B4-BE49-F238E27FC236}">
                <a16:creationId xmlns:a16="http://schemas.microsoft.com/office/drawing/2014/main" id="{F83CFA80-29E3-C926-D006-A3C17B3F9365}"/>
              </a:ext>
            </a:extLst>
          </p:cNvPr>
          <p:cNvSpPr txBox="1"/>
          <p:nvPr userDrawn="1"/>
        </p:nvSpPr>
        <p:spPr>
          <a:xfrm>
            <a:off x="376561" y="6455401"/>
            <a:ext cx="5222631"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Caroline Jarrett  </a:t>
            </a:r>
            <a:r>
              <a:rPr lang="en-GB" sz="1200" kern="1200" dirty="0">
                <a:solidFill>
                  <a:srgbClr val="009999"/>
                </a:solidFill>
                <a:latin typeface="Arial" panose="020B0604020202020204" pitchFamily="34" charset="0"/>
                <a:ea typeface="+mn-ea"/>
                <a:cs typeface="Arial" panose="020B0604020202020204" pitchFamily="34" charset="0"/>
                <a:hlinkClick r:id="rId2">
                  <a:extLst>
                    <a:ext uri="{A12FA001-AC4F-418D-AE19-62706E023703}">
                      <ahyp:hlinkClr xmlns:ahyp="http://schemas.microsoft.com/office/drawing/2018/hyperlinkcolor" val="tx"/>
                    </a:ext>
                  </a:extLst>
                </a:hlinkClick>
              </a:rPr>
              <a:t>Effortmark.co.uk</a:t>
            </a:r>
            <a:r>
              <a:rPr lang="en-GB" sz="1200" kern="1200" dirty="0">
                <a:solidFill>
                  <a:srgbClr val="009999"/>
                </a:solidFill>
                <a:latin typeface="Arial" panose="020B0604020202020204" pitchFamily="34" charset="0"/>
                <a:ea typeface="+mn-ea"/>
                <a:cs typeface="Arial" panose="020B0604020202020204" pitchFamily="34" charset="0"/>
              </a:rPr>
              <a:t> </a:t>
            </a:r>
            <a:r>
              <a:rPr lang="en-GB" sz="1200" dirty="0">
                <a:latin typeface="Arial" panose="020B0604020202020204" pitchFamily="34" charset="0"/>
                <a:cs typeface="Arial" panose="020B0604020202020204" pitchFamily="34" charset="0"/>
              </a:rPr>
              <a:t>@cjforms </a:t>
            </a:r>
            <a:r>
              <a:rPr lang="en-GB" sz="1200" dirty="0">
                <a:solidFill>
                  <a:srgbClr val="009999"/>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(CC) BY SA-4.0</a:t>
            </a:r>
            <a:endParaRPr lang="en-GB" sz="1200" dirty="0">
              <a:solidFill>
                <a:srgbClr val="009999"/>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53588EA-B6C7-9A2F-02AE-6E59C004DC5C}"/>
              </a:ext>
            </a:extLst>
          </p:cNvPr>
          <p:cNvSpPr txBox="1"/>
          <p:nvPr userDrawn="1"/>
        </p:nvSpPr>
        <p:spPr>
          <a:xfrm>
            <a:off x="0" y="6455400"/>
            <a:ext cx="506483" cy="276999"/>
          </a:xfrm>
          <a:prstGeom prst="rect">
            <a:avLst/>
          </a:prstGeom>
          <a:noFill/>
        </p:spPr>
        <p:txBody>
          <a:bodyPr wrap="square" rtlCol="0">
            <a:spAutoFit/>
          </a:bodyPr>
          <a:lstStyle/>
          <a:p>
            <a:pPr algn="r"/>
            <a:fld id="{DA279BC7-B0A2-49AE-A926-04B4B5BC506F}" type="slidenum">
              <a:rPr lang="en-GB" sz="1200" kern="1200" smtClean="0">
                <a:solidFill>
                  <a:schemeClr val="tx1"/>
                </a:solidFill>
                <a:latin typeface="Arial" panose="020B0604020202020204" pitchFamily="34" charset="0"/>
                <a:ea typeface="+mn-ea"/>
                <a:cs typeface="Arial" panose="020B0604020202020204" pitchFamily="34" charset="0"/>
              </a:rPr>
              <a:t>‹#›</a:t>
            </a:fld>
            <a:endParaRPr lang="en-GB" sz="1200" kern="1200" dirty="0">
              <a:solidFill>
                <a:schemeClr val="tx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215727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FFD27-8943-41DB-A980-23942368227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98DF278-3D42-49C3-A950-4FD21BEF84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96064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0E41F-4BD2-40C2-8D41-726136EA2E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141DEB-E350-4F20-8F61-A284829479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38542C3-3C12-4CA1-A447-C4D0E1C31B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9979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50F12-1304-4F60-B924-8A193D18FD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1DE053-00F8-41B1-92A7-4869167813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FDD2E8-4B7B-4FE6-9D70-35E0244398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5093684-4279-4B8B-A77D-7AEBEBB284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829536-45FC-4BFD-AC46-8B5840A839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13464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1F626-497B-4FF8-A84A-32DB5DA51FD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83532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143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989A5-EAB2-4815-AA5A-5CA95AB0DBEC}"/>
              </a:ext>
            </a:extLst>
          </p:cNvPr>
          <p:cNvSpPr>
            <a:spLocks noGrp="1"/>
          </p:cNvSpPr>
          <p:nvPr>
            <p:ph type="title"/>
          </p:nvPr>
        </p:nvSpPr>
        <p:spPr>
          <a:xfrm>
            <a:off x="839788" y="457200"/>
            <a:ext cx="3932237" cy="1600200"/>
          </a:xfrm>
        </p:spPr>
        <p:txBody>
          <a:bodyPr anchor="b">
            <a:normAutofit/>
          </a:bodyPr>
          <a:lstStyle>
            <a:lvl1pPr>
              <a:defRPr sz="4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21FB32-2F54-46AA-B4D5-FAF6D801D6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8C65DA3-F731-4ADE-8683-E463A01E8218}"/>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587301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5E34A-0F97-48F3-A63F-B8686837DD4A}"/>
              </a:ext>
            </a:extLst>
          </p:cNvPr>
          <p:cNvSpPr>
            <a:spLocks noGrp="1"/>
          </p:cNvSpPr>
          <p:nvPr>
            <p:ph type="title"/>
          </p:nvPr>
        </p:nvSpPr>
        <p:spPr>
          <a:xfrm>
            <a:off x="839788" y="457200"/>
            <a:ext cx="3932237" cy="1600200"/>
          </a:xfrm>
        </p:spPr>
        <p:txBody>
          <a:bodyPr anchor="b">
            <a:normAutofit/>
          </a:bodyPr>
          <a:lstStyle>
            <a:lvl1pPr>
              <a:defRPr sz="4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C45E66A-294A-425D-845D-6DE02BE8F97F}"/>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10C78E2-CC9F-4155-949A-B41B69E0F78D}"/>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458343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with left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5E34A-0F97-48F3-A63F-B8686837DD4A}"/>
              </a:ext>
            </a:extLst>
          </p:cNvPr>
          <p:cNvSpPr>
            <a:spLocks noGrp="1"/>
          </p:cNvSpPr>
          <p:nvPr>
            <p:ph type="title"/>
          </p:nvPr>
        </p:nvSpPr>
        <p:spPr>
          <a:xfrm>
            <a:off x="839788" y="457200"/>
            <a:ext cx="4300383" cy="2294878"/>
          </a:xfrm>
        </p:spPr>
        <p:txBody>
          <a:bodyPr anchor="t">
            <a:normAutofit/>
          </a:bodyPr>
          <a:lstStyle>
            <a:lvl1pPr>
              <a:defRPr sz="4800"/>
            </a:lvl1pPr>
          </a:lstStyle>
          <a:p>
            <a:r>
              <a:rPr lang="en-US" dirty="0"/>
              <a:t>Click to edit Master title style</a:t>
            </a:r>
            <a:endParaRPr lang="en-GB" dirty="0"/>
          </a:p>
        </p:txBody>
      </p:sp>
      <p:sp>
        <p:nvSpPr>
          <p:cNvPr id="4" name="Text Placeholder 3">
            <a:extLst>
              <a:ext uri="{FF2B5EF4-FFF2-40B4-BE49-F238E27FC236}">
                <a16:creationId xmlns:a16="http://schemas.microsoft.com/office/drawing/2014/main" id="{710C78E2-CC9F-4155-949A-B41B69E0F78D}"/>
              </a:ext>
            </a:extLst>
          </p:cNvPr>
          <p:cNvSpPr>
            <a:spLocks noGrp="1"/>
          </p:cNvSpPr>
          <p:nvPr>
            <p:ph type="body" sz="half" idx="2"/>
          </p:nvPr>
        </p:nvSpPr>
        <p:spPr>
          <a:xfrm>
            <a:off x="839787" y="2920753"/>
            <a:ext cx="4300383" cy="3303342"/>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95838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creativecommons.org/licenses/by-sa/4.0/"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effortmark.co.uk/"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9D7343-C168-4690-B6AC-3844531AF2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DF4DE7-DEDF-43BB-BC5D-8B51F6C343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noProof="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8" name="TextBox 7">
            <a:extLst>
              <a:ext uri="{FF2B5EF4-FFF2-40B4-BE49-F238E27FC236}">
                <a16:creationId xmlns:a16="http://schemas.microsoft.com/office/drawing/2014/main" id="{01597C81-6EBE-45B5-98D4-AB72A2E69CA5}"/>
              </a:ext>
            </a:extLst>
          </p:cNvPr>
          <p:cNvSpPr txBox="1"/>
          <p:nvPr userDrawn="1"/>
        </p:nvSpPr>
        <p:spPr>
          <a:xfrm>
            <a:off x="838200" y="6400412"/>
            <a:ext cx="5222631"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Caroline Jarrett  </a:t>
            </a:r>
            <a:r>
              <a:rPr lang="en-GB" sz="1200" kern="1200" dirty="0">
                <a:solidFill>
                  <a:srgbClr val="009999"/>
                </a:solidFill>
                <a:latin typeface="Arial" panose="020B0604020202020204" pitchFamily="34" charset="0"/>
                <a:ea typeface="+mn-ea"/>
                <a:cs typeface="Arial" panose="020B0604020202020204" pitchFamily="34" charset="0"/>
                <a:hlinkClick r:id="rId12">
                  <a:extLst>
                    <a:ext uri="{A12FA001-AC4F-418D-AE19-62706E023703}">
                      <ahyp:hlinkClr xmlns:ahyp="http://schemas.microsoft.com/office/drawing/2018/hyperlinkcolor" val="tx"/>
                    </a:ext>
                  </a:extLst>
                </a:hlinkClick>
              </a:rPr>
              <a:t>Effortmark.co.uk</a:t>
            </a:r>
            <a:r>
              <a:rPr lang="en-GB" sz="1200" kern="1200" dirty="0">
                <a:solidFill>
                  <a:srgbClr val="009999"/>
                </a:solidFill>
                <a:latin typeface="Arial" panose="020B0604020202020204" pitchFamily="34" charset="0"/>
                <a:ea typeface="+mn-ea"/>
                <a:cs typeface="Arial" panose="020B0604020202020204" pitchFamily="34" charset="0"/>
              </a:rPr>
              <a:t> </a:t>
            </a:r>
            <a:r>
              <a:rPr lang="en-GB" sz="1200" dirty="0">
                <a:latin typeface="Arial" panose="020B0604020202020204" pitchFamily="34" charset="0"/>
                <a:cs typeface="Arial" panose="020B0604020202020204" pitchFamily="34" charset="0"/>
              </a:rPr>
              <a:t>@cjforms </a:t>
            </a:r>
            <a:r>
              <a:rPr lang="en-GB" sz="1200" dirty="0">
                <a:solidFill>
                  <a:srgbClr val="009999"/>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(CC) BY SA-4.0</a:t>
            </a:r>
            <a:endParaRPr lang="en-GB" sz="1200" dirty="0">
              <a:solidFill>
                <a:srgbClr val="009999"/>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656EA9E-8371-48C3-9C16-C711AA17962C}"/>
              </a:ext>
            </a:extLst>
          </p:cNvPr>
          <p:cNvSpPr txBox="1"/>
          <p:nvPr userDrawn="1"/>
        </p:nvSpPr>
        <p:spPr>
          <a:xfrm>
            <a:off x="142043" y="6404461"/>
            <a:ext cx="696157" cy="276999"/>
          </a:xfrm>
          <a:prstGeom prst="rect">
            <a:avLst/>
          </a:prstGeom>
          <a:noFill/>
        </p:spPr>
        <p:txBody>
          <a:bodyPr wrap="square" rtlCol="0">
            <a:spAutoFit/>
          </a:bodyPr>
          <a:lstStyle/>
          <a:p>
            <a:pPr algn="r"/>
            <a:fld id="{DA279BC7-B0A2-49AE-A926-04B4B5BC506F}" type="slidenum">
              <a:rPr lang="en-GB" sz="1200" kern="1200" smtClean="0">
                <a:solidFill>
                  <a:schemeClr val="tx1"/>
                </a:solidFill>
                <a:latin typeface="Arial" panose="020B0604020202020204" pitchFamily="34" charset="0"/>
                <a:ea typeface="+mn-ea"/>
                <a:cs typeface="Arial" panose="020B0604020202020204" pitchFamily="34" charset="0"/>
              </a:rPr>
              <a:t>‹#›</a:t>
            </a:fld>
            <a:endParaRPr lang="en-GB" sz="1200" kern="1200" dirty="0">
              <a:solidFill>
                <a:schemeClr val="tx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5333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61" r:id="rId9"/>
    <p:sldLayoutId id="2147483665" r:id="rId10"/>
  </p:sldLayoutIdLst>
  <p:txStyles>
    <p:titleStyle>
      <a:lvl1pPr algn="l" defTabSz="914400" rtl="0" eaLnBrk="1" latinLnBrk="0" hangingPunct="1">
        <a:lnSpc>
          <a:spcPct val="90000"/>
        </a:lnSpc>
        <a:spcBef>
          <a:spcPct val="0"/>
        </a:spcBef>
        <a:buNone/>
        <a:defRPr sz="4400" kern="1200">
          <a:solidFill>
            <a:srgbClr val="009999"/>
          </a:solidFill>
          <a:latin typeface="Arial Narrow" panose="020B0606020202030204" pitchFamily="34"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unsplash.com/photos/two-orange-carrots-6PG3k3_SRHU?utm_content=creditCopyText&amp;utm_medium=referral&amp;utm_source=unsplash" TargetMode="External"/><Relationship Id="rId4" Type="http://schemas.openxmlformats.org/officeDocument/2006/relationships/hyperlink" Target="https://unsplash.com/@marcosramirez_x?utm_content=creditCopyText&amp;utm_medium=referral&amp;utm_source=unsplash"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ffortmark.co.uk/ways-to-think-about-error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effortmark.co.uk/wp-content/uploads/2025/10/Error-categories-chart.pdf" TargetMode="External"/><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2" Type="http://schemas.openxmlformats.org/officeDocument/2006/relationships/hyperlink" Target="mailto:cj@effortmark.co.u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hyperlink" Target="https://unsplash.com/@mikbutcher?utm_content=creditCopyText&amp;utm_medium=referral&amp;utm_source=unsplash"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hyperlink" Target="https://unsplash.com/photos/brown-cardboard-boxes-on-brown-wooden-table-66NaCdBrkCs?utm_content=creditCopyText&amp;utm_medium=referral&amp;utm_source=unsplash"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bbc.co.uk/news/av/uk-43746746" TargetMode="External"/><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gov.uk/government/publications/the-government-data-quality-framework/the-government-data-quality-framework" TargetMode="External"/><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unsplash.com/@craigpattenaude?utm_source=unsplash&amp;utm_medium=referral&amp;utm_content=creditCopyText" TargetMode="External"/><Relationship Id="rId2" Type="http://schemas.openxmlformats.org/officeDocument/2006/relationships/hyperlink" Target="https://www.gov.uk/government/publications/the-government-data-quality-framework/the-government-data-quality-framework-guidance" TargetMode="Externa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hyperlink" Target="https://unsplash.com/photos/brown-and-black-turtle-on-white-surface-o5LcQ9GkT6A?utm_source=unsplash&amp;utm_medium=referral&amp;utm_content=creditCopyText"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digitalpublicservices.gov.wales/guidance-and-standards/service-manual/using-artificial-intelligence-public-sector/assessing-if-artificial-intelligence-is-the-right-solution#consider-your-current-data-state"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effortmark.co.uk/understanding-the-costs-of-automating-data-capture/" TargetMode="External"/><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hyperlink" Target="https://www.ons.gov.uk/methodology/methodologytopicsandstatisticalconcepts/qualityinofficialstatistics" TargetMode="External"/><Relationship Id="rId2" Type="http://schemas.openxmlformats.org/officeDocument/2006/relationships/hyperlink" Target="https://boringmagi.cc/2025/05/08/metrics-measures-and-indicators/" TargetMode="External"/><Relationship Id="rId1" Type="http://schemas.openxmlformats.org/officeDocument/2006/relationships/slideLayout" Target="../slideLayouts/slideLayout2.xml"/><Relationship Id="rId6" Type="http://schemas.openxmlformats.org/officeDocument/2006/relationships/hyperlink" Target="https://www.kingsfund.org.uk/insight-and-analysis/long-reads/lost-in-system-need-for-better-admin" TargetMode="External"/><Relationship Id="rId5" Type="http://schemas.openxmlformats.org/officeDocument/2006/relationships/hyperlink" Target="https://www.disabilitynewsservice.com/dwp-helped-cause-mental-distress-of-poverty-stricken-benefit-claimant-who-took-her-own-life-says-coroner/" TargetMode="External"/><Relationship Id="rId4" Type="http://schemas.openxmlformats.org/officeDocument/2006/relationships/hyperlink" Target="https://www.theguardian.com/uk-news/2025/mar/25/windrush-scandal-victims-could-see-compensation-reconsidered-after-landmark-ruling"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mailto:caroline.jarrett@effortmark.co.u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digitalpublicservices.gov.wales/guidance-and-standards/service-manual/using-artificial-intelligence-public-sector/assessing-if-artificial-intelligence-is-the-right-solution#consider-your-current-data-state"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philhearing?utm_content=creditCopyText&amp;utm_medium=referral&amp;utm_source=unsplash"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dictionary.cambridge.org/us/dictionary/learner-english/fudge" TargetMode="External"/><Relationship Id="rId4" Type="http://schemas.openxmlformats.org/officeDocument/2006/relationships/hyperlink" Target="https://unsplash.com/photos/chocolate-cake-on-white-plastic-container--EoHKjD-Viw?utm_content=creditCopyText&amp;utm_medium=referral&amp;utm_source=unsplash"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93"/>
        <p:cNvGrpSpPr/>
        <p:nvPr/>
      </p:nvGrpSpPr>
      <p:grpSpPr>
        <a:xfrm>
          <a:off x="0" y="0"/>
          <a:ext cx="0" cy="0"/>
          <a:chOff x="0" y="0"/>
          <a:chExt cx="0" cy="0"/>
        </a:xfrm>
      </p:grpSpPr>
      <p:sp>
        <p:nvSpPr>
          <p:cNvPr id="95" name="Google Shape;95;p23"/>
          <p:cNvSpPr txBox="1">
            <a:spLocks noGrp="1"/>
          </p:cNvSpPr>
          <p:nvPr>
            <p:ph type="ctrTitle"/>
          </p:nvPr>
        </p:nvSpPr>
        <p:spPr>
          <a:xfrm>
            <a:off x="943707" y="1139948"/>
            <a:ext cx="10292861" cy="2387600"/>
          </a:xfrm>
          <a:noFill/>
          <a:ln>
            <a:noFill/>
          </a:ln>
        </p:spPr>
        <p:txBody>
          <a:bodyPr spcFirstLastPara="1" vert="horz" wrap="square" lIns="91433" tIns="45700" rIns="91433" bIns="45700" rtlCol="0" anchor="b" anchorCtr="0">
            <a:normAutofit/>
          </a:bodyPr>
          <a:lstStyle/>
          <a:p>
            <a:r>
              <a:rPr lang="en-GB" noProof="0" dirty="0"/>
              <a:t>Garbage in, garbage out?</a:t>
            </a:r>
            <a:br>
              <a:rPr lang="en-GB" noProof="0" dirty="0"/>
            </a:br>
            <a:r>
              <a:rPr lang="en-GB" sz="3200" noProof="0" dirty="0"/>
              <a:t>Measuring error rates and data quality to get ready for AI</a:t>
            </a:r>
            <a:endParaRPr lang="en-GB" noProof="0" dirty="0"/>
          </a:p>
        </p:txBody>
      </p:sp>
      <p:sp>
        <p:nvSpPr>
          <p:cNvPr id="96" name="Google Shape;96;p23"/>
          <p:cNvSpPr txBox="1">
            <a:spLocks noGrp="1"/>
          </p:cNvSpPr>
          <p:nvPr>
            <p:ph type="subTitle" idx="1"/>
          </p:nvPr>
        </p:nvSpPr>
        <p:spPr>
          <a:xfrm>
            <a:off x="943708" y="3645999"/>
            <a:ext cx="10292860" cy="1655762"/>
          </a:xfrm>
          <a:noFill/>
          <a:ln>
            <a:noFill/>
          </a:ln>
        </p:spPr>
        <p:txBody>
          <a:bodyPr spcFirstLastPara="1" vert="horz" wrap="square" lIns="91433" tIns="45700" rIns="91433" bIns="45700" rtlCol="0" anchor="t" anchorCtr="0">
            <a:normAutofit/>
          </a:bodyPr>
          <a:lstStyle/>
          <a:p>
            <a:r>
              <a:rPr lang="en-GB" noProof="0" dirty="0"/>
              <a:t>#SDinGOV</a:t>
            </a:r>
          </a:p>
        </p:txBody>
      </p:sp>
      <p:sp>
        <p:nvSpPr>
          <p:cNvPr id="94" name="Google Shape;94;p23"/>
          <p:cNvSpPr txBox="1"/>
          <p:nvPr/>
        </p:nvSpPr>
        <p:spPr>
          <a:xfrm>
            <a:off x="834172" y="5361808"/>
            <a:ext cx="3280627" cy="776153"/>
          </a:xfrm>
          <a:prstGeom prst="rect">
            <a:avLst/>
          </a:prstGeom>
          <a:noFill/>
          <a:ln>
            <a:noFill/>
          </a:ln>
        </p:spPr>
        <p:txBody>
          <a:bodyPr spcFirstLastPara="1" wrap="square" lIns="120667" tIns="59267" rIns="120667" bIns="59267" anchor="ctr" anchorCtr="0">
            <a:spAutoFit/>
          </a:bodyPr>
          <a:lstStyle/>
          <a:p>
            <a:r>
              <a:rPr lang="en-GB" sz="2133" noProof="0" dirty="0">
                <a:solidFill>
                  <a:srgbClr val="009999"/>
                </a:solidFill>
                <a:latin typeface="Arial Narrow"/>
                <a:ea typeface="Arial Narrow"/>
                <a:cs typeface="Arial Narrow"/>
                <a:sym typeface="Arial Narrow"/>
              </a:rPr>
              <a:t>Caroline Jarrett</a:t>
            </a:r>
            <a:br>
              <a:rPr lang="en-GB" sz="2133" noProof="0" dirty="0">
                <a:solidFill>
                  <a:srgbClr val="009999"/>
                </a:solidFill>
                <a:latin typeface="Arial Narrow"/>
                <a:ea typeface="Arial Narrow"/>
                <a:cs typeface="Arial Narrow"/>
                <a:sym typeface="Arial Narrow"/>
              </a:rPr>
            </a:br>
            <a:r>
              <a:rPr lang="en-GB" sz="2133" noProof="0" dirty="0">
                <a:solidFill>
                  <a:schemeClr val="bg2">
                    <a:lumMod val="25000"/>
                  </a:schemeClr>
                </a:solidFill>
                <a:latin typeface="Arial Narrow"/>
                <a:sym typeface="Arial Narrow"/>
              </a:rPr>
              <a:t>@cjforms.bsky.social</a:t>
            </a:r>
            <a:endParaRPr lang="en-GB" sz="1467" noProof="0" dirty="0">
              <a:solidFill>
                <a:schemeClr val="bg2">
                  <a:lumMod val="2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4CAA49-53C4-702C-70F7-2E1E6F20BEEB}"/>
              </a:ext>
            </a:extLst>
          </p:cNvPr>
          <p:cNvSpPr>
            <a:spLocks noGrp="1"/>
          </p:cNvSpPr>
          <p:nvPr>
            <p:ph type="title"/>
          </p:nvPr>
        </p:nvSpPr>
        <p:spPr>
          <a:xfrm>
            <a:off x="838200" y="365125"/>
            <a:ext cx="11018178" cy="1325563"/>
          </a:xfrm>
        </p:spPr>
        <p:txBody>
          <a:bodyPr/>
          <a:lstStyle/>
          <a:p>
            <a:r>
              <a:rPr lang="en-GB" dirty="0"/>
              <a:t>I’m thinking about why questions get wrong answers</a:t>
            </a:r>
          </a:p>
        </p:txBody>
      </p:sp>
      <p:pic>
        <p:nvPicPr>
          <p:cNvPr id="8" name="Picture 7" descr="&quot;Force me into wrong&quot; is opposite &quot;Make this happen&quot; on a dimension from non-uptake to over-uptake &#10;&quot;Protect my privacy&quot; is opposite &quot;Be the best I can be&quot; on a dimension from low trust to high trust&#10;&#10;&#10;">
            <a:extLst>
              <a:ext uri="{FF2B5EF4-FFF2-40B4-BE49-F238E27FC236}">
                <a16:creationId xmlns:a16="http://schemas.microsoft.com/office/drawing/2014/main" id="{B0FE4E73-B2DC-523A-9C02-6FA512A59136}"/>
              </a:ext>
            </a:extLst>
          </p:cNvPr>
          <p:cNvPicPr>
            <a:picLocks noChangeAspect="1"/>
          </p:cNvPicPr>
          <p:nvPr/>
        </p:nvPicPr>
        <p:blipFill>
          <a:blip r:embed="rId2"/>
          <a:stretch>
            <a:fillRect/>
          </a:stretch>
        </p:blipFill>
        <p:spPr>
          <a:xfrm>
            <a:off x="838200" y="1690688"/>
            <a:ext cx="9666667" cy="3990476"/>
          </a:xfrm>
          <a:prstGeom prst="rect">
            <a:avLst/>
          </a:prstGeom>
        </p:spPr>
      </p:pic>
    </p:spTree>
    <p:extLst>
      <p:ext uri="{BB962C8B-B14F-4D97-AF65-F5344CB8AC3E}">
        <p14:creationId xmlns:p14="http://schemas.microsoft.com/office/powerpoint/2010/main" val="4234828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1D27C-7D7F-0059-A70A-F2D3141F510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9DADE28-3A6E-0F1C-994F-507EAA772B64}"/>
              </a:ext>
            </a:extLst>
          </p:cNvPr>
          <p:cNvSpPr>
            <a:spLocks noGrp="1"/>
          </p:cNvSpPr>
          <p:nvPr>
            <p:ph type="body" idx="2"/>
          </p:nvPr>
        </p:nvSpPr>
        <p:spPr/>
        <p:txBody>
          <a:bodyPr/>
          <a:lstStyle/>
          <a:p>
            <a:r>
              <a:rPr lang="en-GB" noProof="0" dirty="0"/>
              <a:t>Takeaway</a:t>
            </a:r>
          </a:p>
        </p:txBody>
      </p:sp>
      <p:sp>
        <p:nvSpPr>
          <p:cNvPr id="4" name="Text Placeholder 3">
            <a:extLst>
              <a:ext uri="{FF2B5EF4-FFF2-40B4-BE49-F238E27FC236}">
                <a16:creationId xmlns:a16="http://schemas.microsoft.com/office/drawing/2014/main" id="{251F0665-D844-C3F3-B098-E98169DFA7A3}"/>
              </a:ext>
            </a:extLst>
          </p:cNvPr>
          <p:cNvSpPr>
            <a:spLocks noGrp="1"/>
          </p:cNvSpPr>
          <p:nvPr>
            <p:ph type="body" idx="1"/>
          </p:nvPr>
        </p:nvSpPr>
        <p:spPr/>
        <p:txBody>
          <a:bodyPr/>
          <a:lstStyle/>
          <a:p>
            <a:pPr marL="360363" indent="0"/>
            <a:r>
              <a:rPr lang="en-GB" noProof="0" dirty="0"/>
              <a:t>There are many ways in which the data we collect isn’t entirely accurate</a:t>
            </a:r>
          </a:p>
        </p:txBody>
      </p:sp>
    </p:spTree>
    <p:extLst>
      <p:ext uri="{BB962C8B-B14F-4D97-AF65-F5344CB8AC3E}">
        <p14:creationId xmlns:p14="http://schemas.microsoft.com/office/powerpoint/2010/main" val="127269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D6DDA-2A7F-E9C5-8650-638B2E39E3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AC1E1-8B0E-B105-240C-4627FB969690}"/>
              </a:ext>
            </a:extLst>
          </p:cNvPr>
          <p:cNvSpPr>
            <a:spLocks noGrp="1"/>
          </p:cNvSpPr>
          <p:nvPr>
            <p:ph type="title"/>
          </p:nvPr>
        </p:nvSpPr>
        <p:spPr/>
        <p:txBody>
          <a:bodyPr/>
          <a:lstStyle/>
          <a:p>
            <a:r>
              <a:rPr lang="en-GB" noProof="0" dirty="0">
                <a:solidFill>
                  <a:srgbClr val="009999"/>
                </a:solidFill>
                <a:latin typeface="Arial Narrow"/>
              </a:rPr>
              <a:t>Agenda</a:t>
            </a:r>
            <a:endParaRPr lang="en-GB" noProof="0" dirty="0"/>
          </a:p>
        </p:txBody>
      </p:sp>
      <p:sp>
        <p:nvSpPr>
          <p:cNvPr id="3" name="Content Placeholder 2">
            <a:extLst>
              <a:ext uri="{FF2B5EF4-FFF2-40B4-BE49-F238E27FC236}">
                <a16:creationId xmlns:a16="http://schemas.microsoft.com/office/drawing/2014/main" id="{72ED746B-1E16-610C-C86C-5C2D6C3896B3}"/>
              </a:ext>
            </a:extLst>
          </p:cNvPr>
          <p:cNvSpPr>
            <a:spLocks noGrp="1"/>
          </p:cNvSpPr>
          <p:nvPr>
            <p:ph idx="1"/>
          </p:nvPr>
        </p:nvSpPr>
        <p:spPr/>
        <p:txBody>
          <a:bodyPr vert="horz" lIns="91440" tIns="45720" rIns="91440" bIns="45720" rtlCol="0" anchor="t">
            <a:normAutofit/>
          </a:bodyPr>
          <a:lstStyle/>
          <a:p>
            <a:pPr marL="0" indent="0">
              <a:spcBef>
                <a:spcPts val="0"/>
              </a:spcBef>
              <a:buNone/>
            </a:pPr>
            <a:r>
              <a:rPr lang="en-GB" strike="sngStrike" dirty="0">
                <a:solidFill>
                  <a:schemeClr val="bg1">
                    <a:lumMod val="75000"/>
                  </a:schemeClr>
                </a:solidFill>
                <a:latin typeface="Arial"/>
                <a:cs typeface="Arial"/>
              </a:rPr>
              <a:t>Think about fudging forms</a:t>
            </a:r>
          </a:p>
          <a:p>
            <a:pPr marL="0" indent="0">
              <a:spcBef>
                <a:spcPts val="0"/>
              </a:spcBef>
              <a:buNone/>
            </a:pPr>
            <a:r>
              <a:rPr lang="en-GB" dirty="0">
                <a:solidFill>
                  <a:srgbClr val="009999"/>
                </a:solidFill>
                <a:latin typeface="Arial"/>
                <a:cs typeface="Arial"/>
              </a:rPr>
              <a:t>Consider errors in the services we work on</a:t>
            </a:r>
            <a:endParaRPr lang="en-GB" dirty="0">
              <a:latin typeface="Arial"/>
              <a:cs typeface="Arial"/>
            </a:endParaRPr>
          </a:p>
          <a:p>
            <a:pPr marL="0" indent="0">
              <a:lnSpc>
                <a:spcPct val="100000"/>
              </a:lnSpc>
              <a:spcBef>
                <a:spcPts val="0"/>
              </a:spcBef>
              <a:buNone/>
            </a:pPr>
            <a:r>
              <a:rPr lang="en-GB" noProof="0" dirty="0">
                <a:solidFill>
                  <a:srgbClr val="009999"/>
                </a:solidFill>
                <a:latin typeface="Arial"/>
                <a:cs typeface="Arial"/>
              </a:rPr>
              <a:t>Try using “Six ways to think about errors”</a:t>
            </a:r>
          </a:p>
          <a:p>
            <a:pPr marL="0" indent="0">
              <a:spcBef>
                <a:spcPts val="0"/>
              </a:spcBef>
              <a:buNone/>
            </a:pPr>
            <a:r>
              <a:rPr lang="en-GB" dirty="0">
                <a:solidFill>
                  <a:srgbClr val="009999"/>
                </a:solidFill>
                <a:latin typeface="Arial"/>
                <a:cs typeface="Arial"/>
              </a:rPr>
              <a:t>Focus on error rates</a:t>
            </a:r>
          </a:p>
          <a:p>
            <a:pPr marL="0" indent="0">
              <a:lnSpc>
                <a:spcPct val="100000"/>
              </a:lnSpc>
              <a:spcBef>
                <a:spcPts val="0"/>
              </a:spcBef>
              <a:buNone/>
            </a:pPr>
            <a:r>
              <a:rPr lang="en-GB" noProof="0" dirty="0">
                <a:solidFill>
                  <a:srgbClr val="009999"/>
                </a:solidFill>
                <a:latin typeface="Arial"/>
                <a:cs typeface="Arial"/>
              </a:rPr>
              <a:t>Meet the data quality framework</a:t>
            </a:r>
            <a:endParaRPr lang="en-GB" noProof="0" dirty="0">
              <a:solidFill>
                <a:srgbClr val="000000"/>
              </a:solidFill>
              <a:latin typeface="Arial"/>
              <a:cs typeface="Arial"/>
            </a:endParaRPr>
          </a:p>
          <a:p>
            <a:pPr marL="0" indent="0">
              <a:lnSpc>
                <a:spcPct val="100000"/>
              </a:lnSpc>
              <a:spcBef>
                <a:spcPts val="0"/>
              </a:spcBef>
              <a:buNone/>
            </a:pPr>
            <a:r>
              <a:rPr lang="en-GB" noProof="0" dirty="0">
                <a:solidFill>
                  <a:srgbClr val="009999"/>
                </a:solidFill>
                <a:latin typeface="Arial"/>
                <a:cs typeface="Arial"/>
              </a:rPr>
              <a:t>Think about what we might do differently</a:t>
            </a:r>
          </a:p>
          <a:p>
            <a:endParaRPr lang="en-GB" noProof="0" dirty="0"/>
          </a:p>
        </p:txBody>
      </p:sp>
    </p:spTree>
    <p:extLst>
      <p:ext uri="{BB962C8B-B14F-4D97-AF65-F5344CB8AC3E}">
        <p14:creationId xmlns:p14="http://schemas.microsoft.com/office/powerpoint/2010/main" val="4170224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0039D-9445-63EA-00DF-138DB3CF19FD}"/>
              </a:ext>
            </a:extLst>
          </p:cNvPr>
          <p:cNvSpPr>
            <a:spLocks noGrp="1"/>
          </p:cNvSpPr>
          <p:nvPr>
            <p:ph type="title"/>
          </p:nvPr>
        </p:nvSpPr>
        <p:spPr/>
        <p:txBody>
          <a:bodyPr>
            <a:normAutofit fontScale="90000"/>
          </a:bodyPr>
          <a:lstStyle/>
          <a:p>
            <a:r>
              <a:rPr lang="en-GB" noProof="0" dirty="0"/>
              <a:t>Some people don’t get to the end of their application</a:t>
            </a:r>
          </a:p>
        </p:txBody>
      </p:sp>
      <p:sp>
        <p:nvSpPr>
          <p:cNvPr id="3" name="Text Placeholder 2">
            <a:extLst>
              <a:ext uri="{FF2B5EF4-FFF2-40B4-BE49-F238E27FC236}">
                <a16:creationId xmlns:a16="http://schemas.microsoft.com/office/drawing/2014/main" id="{305BE0F0-B84A-4382-0BBC-93215EBD9A1D}"/>
              </a:ext>
            </a:extLst>
          </p:cNvPr>
          <p:cNvSpPr>
            <a:spLocks noGrp="1"/>
          </p:cNvSpPr>
          <p:nvPr>
            <p:ph type="body" sz="half" idx="2"/>
          </p:nvPr>
        </p:nvSpPr>
        <p:spPr>
          <a:xfrm>
            <a:off x="839788" y="2404152"/>
            <a:ext cx="3932237" cy="3464835"/>
          </a:xfrm>
        </p:spPr>
        <p:txBody>
          <a:bodyPr/>
          <a:lstStyle/>
          <a:p>
            <a:r>
              <a:rPr lang="en-GB" noProof="0" dirty="0"/>
              <a:t>People on low incomes or no income in California can apply for government money to buy fresh food (</a:t>
            </a:r>
            <a:r>
              <a:rPr lang="en-GB" noProof="0" dirty="0" err="1"/>
              <a:t>CalFresh</a:t>
            </a:r>
            <a:r>
              <a:rPr lang="en-GB" noProof="0" dirty="0"/>
              <a:t>).</a:t>
            </a:r>
          </a:p>
          <a:p>
            <a:endParaRPr lang="en-GB" noProof="0" dirty="0"/>
          </a:p>
        </p:txBody>
      </p:sp>
      <p:pic>
        <p:nvPicPr>
          <p:cNvPr id="8" name="Picture 7" descr="Pie chart&#10;Proportion of applications submitted (Nov-Dec), which are:&#10;Submitted 61.6%&#10;Not submitted 38.4%">
            <a:extLst>
              <a:ext uri="{FF2B5EF4-FFF2-40B4-BE49-F238E27FC236}">
                <a16:creationId xmlns:a16="http://schemas.microsoft.com/office/drawing/2014/main" id="{D3D73C28-B50C-A703-F7F9-D6C2E0ABE5AB}"/>
              </a:ext>
            </a:extLst>
          </p:cNvPr>
          <p:cNvPicPr>
            <a:picLocks noChangeAspect="1"/>
          </p:cNvPicPr>
          <p:nvPr/>
        </p:nvPicPr>
        <p:blipFill>
          <a:blip r:embed="rId2"/>
          <a:stretch>
            <a:fillRect/>
          </a:stretch>
        </p:blipFill>
        <p:spPr>
          <a:xfrm>
            <a:off x="5848596" y="457200"/>
            <a:ext cx="5704762" cy="5219048"/>
          </a:xfrm>
          <a:prstGeom prst="rect">
            <a:avLst/>
          </a:prstGeom>
        </p:spPr>
      </p:pic>
      <p:sp>
        <p:nvSpPr>
          <p:cNvPr id="12" name="TextBox 11">
            <a:extLst>
              <a:ext uri="{FF2B5EF4-FFF2-40B4-BE49-F238E27FC236}">
                <a16:creationId xmlns:a16="http://schemas.microsoft.com/office/drawing/2014/main" id="{EB05B764-AAA6-674C-B882-5AA99733094E}"/>
              </a:ext>
            </a:extLst>
          </p:cNvPr>
          <p:cNvSpPr txBox="1"/>
          <p:nvPr/>
        </p:nvSpPr>
        <p:spPr>
          <a:xfrm>
            <a:off x="5596270" y="6139190"/>
            <a:ext cx="6209414" cy="523220"/>
          </a:xfrm>
          <a:prstGeom prst="rect">
            <a:avLst/>
          </a:prstGeom>
          <a:noFill/>
        </p:spPr>
        <p:txBody>
          <a:bodyPr wrap="square">
            <a:spAutoFit/>
          </a:bodyPr>
          <a:lstStyle/>
          <a:p>
            <a:r>
              <a:rPr lang="en-GB" sz="1400" noProof="0" dirty="0"/>
              <a:t>https://www.calsaws.org/wp-content/uploads/2025/02/BenefitsCal-Usage-Metrics-Report-Nov-Dec-2024.pdf</a:t>
            </a:r>
          </a:p>
        </p:txBody>
      </p:sp>
    </p:spTree>
    <p:extLst>
      <p:ext uri="{BB962C8B-B14F-4D97-AF65-F5344CB8AC3E}">
        <p14:creationId xmlns:p14="http://schemas.microsoft.com/office/powerpoint/2010/main" val="4237319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FBB5FB4-B4DF-2FCD-9B05-355905A7082D}"/>
              </a:ext>
            </a:extLst>
          </p:cNvPr>
          <p:cNvSpPr>
            <a:spLocks noGrp="1"/>
          </p:cNvSpPr>
          <p:nvPr>
            <p:ph type="title"/>
          </p:nvPr>
        </p:nvSpPr>
        <p:spPr/>
        <p:txBody>
          <a:bodyPr/>
          <a:lstStyle/>
          <a:p>
            <a:r>
              <a:rPr lang="en-GB" noProof="0" dirty="0"/>
              <a:t>The result matters more than the journey</a:t>
            </a:r>
          </a:p>
        </p:txBody>
      </p:sp>
      <p:sp>
        <p:nvSpPr>
          <p:cNvPr id="10" name="Content Placeholder 9">
            <a:extLst>
              <a:ext uri="{FF2B5EF4-FFF2-40B4-BE49-F238E27FC236}">
                <a16:creationId xmlns:a16="http://schemas.microsoft.com/office/drawing/2014/main" id="{55146393-3FE6-1D6C-389D-EDEA7C5D31C8}"/>
              </a:ext>
            </a:extLst>
          </p:cNvPr>
          <p:cNvSpPr>
            <a:spLocks noGrp="1"/>
          </p:cNvSpPr>
          <p:nvPr>
            <p:ph idx="1"/>
          </p:nvPr>
        </p:nvSpPr>
        <p:spPr/>
        <p:txBody>
          <a:bodyPr/>
          <a:lstStyle/>
          <a:p>
            <a:pPr marL="0" indent="0">
              <a:buNone/>
            </a:pPr>
            <a:r>
              <a:rPr lang="en-GB" noProof="0" dirty="0"/>
              <a:t>People rarely fill in forms for fun</a:t>
            </a:r>
          </a:p>
          <a:p>
            <a:pPr marL="0" indent="0">
              <a:buNone/>
            </a:pPr>
            <a:r>
              <a:rPr lang="en-GB" noProof="0" dirty="0"/>
              <a:t>We’re aiming to achieve some result </a:t>
            </a:r>
          </a:p>
        </p:txBody>
      </p:sp>
      <p:pic>
        <p:nvPicPr>
          <p:cNvPr id="11" name="Content Placeholder 6" descr="Two carrots which Caroline received when she accidentally ordered two carrots instead of 2kg carrots on an online shopping form.">
            <a:extLst>
              <a:ext uri="{FF2B5EF4-FFF2-40B4-BE49-F238E27FC236}">
                <a16:creationId xmlns:a16="http://schemas.microsoft.com/office/drawing/2014/main" id="{22539B58-BCF6-2542-FBE7-910ADC211B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2890" y="4001294"/>
            <a:ext cx="3000910" cy="2070628"/>
          </a:xfrm>
          <a:prstGeom prst="rect">
            <a:avLst/>
          </a:prstGeom>
        </p:spPr>
      </p:pic>
      <p:sp>
        <p:nvSpPr>
          <p:cNvPr id="14" name="TextBox 13">
            <a:extLst>
              <a:ext uri="{FF2B5EF4-FFF2-40B4-BE49-F238E27FC236}">
                <a16:creationId xmlns:a16="http://schemas.microsoft.com/office/drawing/2014/main" id="{6C595406-3567-6292-4E11-B04BBD7A75BC}"/>
              </a:ext>
            </a:extLst>
          </p:cNvPr>
          <p:cNvSpPr txBox="1"/>
          <p:nvPr/>
        </p:nvSpPr>
        <p:spPr>
          <a:xfrm>
            <a:off x="5052317" y="6311900"/>
            <a:ext cx="6097712" cy="276999"/>
          </a:xfrm>
          <a:prstGeom prst="rect">
            <a:avLst/>
          </a:prstGeom>
          <a:noFill/>
        </p:spPr>
        <p:txBody>
          <a:bodyPr wrap="square">
            <a:spAutoFit/>
          </a:bodyPr>
          <a:lstStyle/>
          <a:p>
            <a:pPr algn="r"/>
            <a:r>
              <a:rPr lang="en-GB" sz="1200" b="0" i="0" noProof="0" dirty="0">
                <a:solidFill>
                  <a:srgbClr val="333333"/>
                </a:solidFill>
                <a:effectLst/>
                <a:latin typeface="Roboto" panose="02000000000000000000" pitchFamily="2" charset="0"/>
              </a:rPr>
              <a:t>Photo by </a:t>
            </a:r>
            <a:r>
              <a:rPr lang="en-GB" sz="1200" b="0" i="0" u="sng" noProof="0" dirty="0">
                <a:solidFill>
                  <a:srgbClr val="0067AC"/>
                </a:solidFill>
                <a:effectLst/>
                <a:latin typeface="Roboto" panose="02000000000000000000" pitchFamily="2" charset="0"/>
                <a:hlinkClick r:id="rId4"/>
              </a:rPr>
              <a:t>Marcos Ramírez</a:t>
            </a:r>
            <a:r>
              <a:rPr lang="en-GB" sz="1200" b="0" i="0" noProof="0" dirty="0">
                <a:solidFill>
                  <a:srgbClr val="333333"/>
                </a:solidFill>
                <a:effectLst/>
                <a:latin typeface="Roboto" panose="02000000000000000000" pitchFamily="2" charset="0"/>
              </a:rPr>
              <a:t> on </a:t>
            </a:r>
            <a:r>
              <a:rPr lang="en-GB" sz="1200" b="0" i="0" u="none" strike="noStrike" noProof="0" dirty="0" err="1">
                <a:solidFill>
                  <a:srgbClr val="B9380D"/>
                </a:solidFill>
                <a:effectLst/>
                <a:latin typeface="Roboto" panose="02000000000000000000" pitchFamily="2" charset="0"/>
                <a:hlinkClick r:id="rId5"/>
              </a:rPr>
              <a:t>Unsplash</a:t>
            </a:r>
            <a:endParaRPr lang="en-GB" sz="1200" noProof="0" dirty="0"/>
          </a:p>
        </p:txBody>
      </p:sp>
    </p:spTree>
    <p:extLst>
      <p:ext uri="{BB962C8B-B14F-4D97-AF65-F5344CB8AC3E}">
        <p14:creationId xmlns:p14="http://schemas.microsoft.com/office/powerpoint/2010/main" val="1018586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67406-FCB9-808C-0794-F9D5E03083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D143CD-F1F4-E43E-1642-DC6FA289B4E1}"/>
              </a:ext>
            </a:extLst>
          </p:cNvPr>
          <p:cNvSpPr>
            <a:spLocks noGrp="1"/>
          </p:cNvSpPr>
          <p:nvPr>
            <p:ph type="title"/>
          </p:nvPr>
        </p:nvSpPr>
        <p:spPr>
          <a:xfrm>
            <a:off x="838200" y="365125"/>
            <a:ext cx="10515600" cy="1325563"/>
          </a:xfrm>
        </p:spPr>
        <p:txBody>
          <a:bodyPr>
            <a:normAutofit/>
          </a:bodyPr>
          <a:lstStyle/>
          <a:p>
            <a:r>
              <a:rPr lang="en-GB" noProof="0" dirty="0"/>
              <a:t>Let's learn from our experiences with errors</a:t>
            </a:r>
          </a:p>
        </p:txBody>
      </p:sp>
      <p:sp>
        <p:nvSpPr>
          <p:cNvPr id="2" name="TextBox 1">
            <a:extLst>
              <a:ext uri="{FF2B5EF4-FFF2-40B4-BE49-F238E27FC236}">
                <a16:creationId xmlns:a16="http://schemas.microsoft.com/office/drawing/2014/main" id="{22A3939A-A519-430A-2E18-6C43A3FA9144}"/>
              </a:ext>
            </a:extLst>
          </p:cNvPr>
          <p:cNvSpPr txBox="1"/>
          <p:nvPr/>
        </p:nvSpPr>
        <p:spPr>
          <a:xfrm>
            <a:off x="838201" y="1767155"/>
            <a:ext cx="687769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noProof="0" dirty="0">
                <a:cs typeface="Arial"/>
              </a:rPr>
              <a:t>Add a card to the </a:t>
            </a:r>
            <a:r>
              <a:rPr lang="en-GB" sz="2400" noProof="0" dirty="0" err="1">
                <a:cs typeface="Arial"/>
              </a:rPr>
              <a:t>EasyRetro</a:t>
            </a:r>
            <a:endParaRPr lang="en-GB" sz="2400" noProof="0" dirty="0">
              <a:cs typeface="Arial"/>
            </a:endParaRPr>
          </a:p>
          <a:p>
            <a:pPr marL="685800" lvl="2" indent="-228600">
              <a:buFont typeface=""/>
              <a:buChar char="•"/>
            </a:pPr>
            <a:r>
              <a:rPr lang="en-GB" sz="2400" noProof="0" dirty="0">
                <a:cs typeface="Arial"/>
              </a:rPr>
              <a:t>a brief description of a service that</a:t>
            </a:r>
            <a:br>
              <a:rPr lang="en-GB" sz="2400" noProof="0" dirty="0">
                <a:cs typeface="Arial"/>
              </a:rPr>
            </a:br>
            <a:r>
              <a:rPr lang="en-GB" sz="2400" dirty="0">
                <a:cs typeface="Arial"/>
              </a:rPr>
              <a:t>your team is working on</a:t>
            </a:r>
          </a:p>
          <a:p>
            <a:pPr marL="685800" lvl="2" indent="-228600">
              <a:buFont typeface=""/>
              <a:buChar char="•"/>
            </a:pPr>
            <a:r>
              <a:rPr lang="en-GB" sz="2400" dirty="0">
                <a:cs typeface="Arial"/>
              </a:rPr>
              <a:t>an example of something </a:t>
            </a:r>
            <a:r>
              <a:rPr lang="en-GB" sz="2400" noProof="0" dirty="0">
                <a:cs typeface="Arial"/>
              </a:rPr>
              <a:t>that </a:t>
            </a:r>
            <a:br>
              <a:rPr lang="en-GB" sz="2400" noProof="0" dirty="0">
                <a:cs typeface="Arial"/>
              </a:rPr>
            </a:br>
            <a:r>
              <a:rPr lang="en-GB" sz="2400" noProof="0" dirty="0">
                <a:cs typeface="Arial"/>
              </a:rPr>
              <a:t>you consider is an error in that service </a:t>
            </a:r>
          </a:p>
          <a:p>
            <a:pPr marL="0" lvl="1"/>
            <a:br>
              <a:rPr lang="en-GB" sz="2400" dirty="0">
                <a:cs typeface="Arial"/>
              </a:rPr>
            </a:br>
            <a:r>
              <a:rPr lang="en-GB" sz="2400" dirty="0">
                <a:cs typeface="Arial"/>
              </a:rPr>
              <a:t>Please write one card for each error</a:t>
            </a:r>
          </a:p>
          <a:p>
            <a:pPr marL="457200" lvl="2"/>
            <a:endParaRPr lang="en-GB" sz="2400" noProof="0" dirty="0">
              <a:cs typeface="Arial"/>
            </a:endParaRPr>
          </a:p>
          <a:p>
            <a:pPr marL="0" lvl="1"/>
            <a:r>
              <a:rPr lang="en-GB" sz="2400" dirty="0"/>
              <a:t>bit.ly/gigo25</a:t>
            </a:r>
          </a:p>
          <a:p>
            <a:pPr marL="685800" lvl="2" indent="-228600">
              <a:buFont typeface=""/>
              <a:buChar char="•"/>
            </a:pPr>
            <a:endParaRPr lang="en-GB" sz="2400" noProof="0" dirty="0">
              <a:cs typeface="Arial"/>
            </a:endParaRPr>
          </a:p>
          <a:p>
            <a:pPr marL="228600" lvl="1" indent="-228600">
              <a:buFont typeface=""/>
              <a:buChar char="•"/>
            </a:pPr>
            <a:endParaRPr lang="en-GB" sz="2400" noProof="0" dirty="0">
              <a:cs typeface="Arial"/>
            </a:endParaRPr>
          </a:p>
          <a:p>
            <a:pPr marL="0" lvl="1"/>
            <a:r>
              <a:rPr lang="en-GB" sz="2400" noProof="0" dirty="0">
                <a:cs typeface="Arial"/>
              </a:rPr>
              <a:t>3 minutes</a:t>
            </a:r>
          </a:p>
        </p:txBody>
      </p:sp>
      <p:pic>
        <p:nvPicPr>
          <p:cNvPr id="3" name="Picture 2" descr="QR code for sharing">
            <a:extLst>
              <a:ext uri="{FF2B5EF4-FFF2-40B4-BE49-F238E27FC236}">
                <a16:creationId xmlns:a16="http://schemas.microsoft.com/office/drawing/2014/main" id="{992DD040-D1A2-3B0C-1F58-B74DD891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3011" y="2019265"/>
            <a:ext cx="2440837" cy="2485115"/>
          </a:xfrm>
          <a:prstGeom prst="rect">
            <a:avLst/>
          </a:prstGeom>
        </p:spPr>
      </p:pic>
      <p:pic>
        <p:nvPicPr>
          <p:cNvPr id="5" name="Picture 4" descr="A pencil on a pile of sticky notes signifying an exercise for participants">
            <a:extLst>
              <a:ext uri="{FF2B5EF4-FFF2-40B4-BE49-F238E27FC236}">
                <a16:creationId xmlns:a16="http://schemas.microsoft.com/office/drawing/2014/main" id="{3951D96E-6B2F-7E23-223A-D720252475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4151" y="5613757"/>
            <a:ext cx="1543050" cy="952500"/>
          </a:xfrm>
          <a:prstGeom prst="rect">
            <a:avLst/>
          </a:prstGeom>
        </p:spPr>
      </p:pic>
    </p:spTree>
    <p:extLst>
      <p:ext uri="{BB962C8B-B14F-4D97-AF65-F5344CB8AC3E}">
        <p14:creationId xmlns:p14="http://schemas.microsoft.com/office/powerpoint/2010/main" val="641769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94137-1E51-24A5-4825-3F7AC28AE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7DC392-72AB-B7A7-C1D1-48F805CAD16A}"/>
              </a:ext>
            </a:extLst>
          </p:cNvPr>
          <p:cNvSpPr>
            <a:spLocks noGrp="1"/>
          </p:cNvSpPr>
          <p:nvPr>
            <p:ph type="title"/>
          </p:nvPr>
        </p:nvSpPr>
        <p:spPr/>
        <p:txBody>
          <a:bodyPr/>
          <a:lstStyle/>
          <a:p>
            <a:r>
              <a:rPr lang="en-GB" noProof="0" dirty="0">
                <a:solidFill>
                  <a:srgbClr val="009999"/>
                </a:solidFill>
                <a:latin typeface="Arial Narrow"/>
              </a:rPr>
              <a:t>Agenda</a:t>
            </a:r>
            <a:endParaRPr lang="en-GB" noProof="0" dirty="0"/>
          </a:p>
        </p:txBody>
      </p:sp>
      <p:sp>
        <p:nvSpPr>
          <p:cNvPr id="3" name="Content Placeholder 2">
            <a:extLst>
              <a:ext uri="{FF2B5EF4-FFF2-40B4-BE49-F238E27FC236}">
                <a16:creationId xmlns:a16="http://schemas.microsoft.com/office/drawing/2014/main" id="{6208C1ED-8FDD-3B6C-7941-9BE6EDF7C1B8}"/>
              </a:ext>
            </a:extLst>
          </p:cNvPr>
          <p:cNvSpPr>
            <a:spLocks noGrp="1"/>
          </p:cNvSpPr>
          <p:nvPr>
            <p:ph idx="1"/>
          </p:nvPr>
        </p:nvSpPr>
        <p:spPr/>
        <p:txBody>
          <a:bodyPr vert="horz" lIns="91440" tIns="45720" rIns="91440" bIns="45720" rtlCol="0" anchor="t">
            <a:normAutofit/>
          </a:bodyPr>
          <a:lstStyle/>
          <a:p>
            <a:pPr marL="0" indent="0">
              <a:spcBef>
                <a:spcPts val="0"/>
              </a:spcBef>
              <a:buNone/>
            </a:pPr>
            <a:r>
              <a:rPr lang="en-GB" strike="sngStrike" dirty="0">
                <a:solidFill>
                  <a:schemeClr val="bg1">
                    <a:lumMod val="75000"/>
                  </a:schemeClr>
                </a:solidFill>
                <a:latin typeface="Arial"/>
                <a:cs typeface="Arial"/>
              </a:rPr>
              <a:t>Think about fudging forms</a:t>
            </a:r>
          </a:p>
          <a:p>
            <a:pPr marL="0" indent="0">
              <a:spcBef>
                <a:spcPts val="0"/>
              </a:spcBef>
              <a:buNone/>
            </a:pPr>
            <a:r>
              <a:rPr lang="en-GB" strike="sngStrike" dirty="0">
                <a:solidFill>
                  <a:schemeClr val="bg1">
                    <a:lumMod val="75000"/>
                  </a:schemeClr>
                </a:solidFill>
                <a:latin typeface="Arial"/>
                <a:cs typeface="Arial"/>
              </a:rPr>
              <a:t>Consider errors in the services we work on</a:t>
            </a:r>
          </a:p>
          <a:p>
            <a:pPr marL="0" indent="0">
              <a:lnSpc>
                <a:spcPct val="100000"/>
              </a:lnSpc>
              <a:spcBef>
                <a:spcPts val="0"/>
              </a:spcBef>
              <a:buNone/>
            </a:pPr>
            <a:r>
              <a:rPr lang="en-GB" noProof="0" dirty="0">
                <a:solidFill>
                  <a:srgbClr val="009999"/>
                </a:solidFill>
                <a:latin typeface="Arial"/>
                <a:cs typeface="Arial"/>
              </a:rPr>
              <a:t>Try using “Six ways to think about errors”</a:t>
            </a:r>
          </a:p>
          <a:p>
            <a:pPr marL="0" indent="0">
              <a:spcBef>
                <a:spcPts val="0"/>
              </a:spcBef>
              <a:buNone/>
            </a:pPr>
            <a:r>
              <a:rPr lang="en-GB" dirty="0">
                <a:solidFill>
                  <a:srgbClr val="009999"/>
                </a:solidFill>
                <a:latin typeface="Arial"/>
                <a:cs typeface="Arial"/>
              </a:rPr>
              <a:t>Focus on error rates</a:t>
            </a:r>
          </a:p>
          <a:p>
            <a:pPr marL="0" indent="0">
              <a:lnSpc>
                <a:spcPct val="100000"/>
              </a:lnSpc>
              <a:spcBef>
                <a:spcPts val="0"/>
              </a:spcBef>
              <a:buNone/>
            </a:pPr>
            <a:r>
              <a:rPr lang="en-GB" noProof="0" dirty="0">
                <a:solidFill>
                  <a:srgbClr val="009999"/>
                </a:solidFill>
                <a:latin typeface="Arial"/>
                <a:cs typeface="Arial"/>
              </a:rPr>
              <a:t>Meet the data quality framework</a:t>
            </a:r>
            <a:endParaRPr lang="en-GB" noProof="0" dirty="0">
              <a:solidFill>
                <a:srgbClr val="000000"/>
              </a:solidFill>
              <a:latin typeface="Arial"/>
              <a:cs typeface="Arial"/>
            </a:endParaRPr>
          </a:p>
          <a:p>
            <a:pPr marL="0" indent="0">
              <a:lnSpc>
                <a:spcPct val="100000"/>
              </a:lnSpc>
              <a:spcBef>
                <a:spcPts val="0"/>
              </a:spcBef>
              <a:buNone/>
            </a:pPr>
            <a:r>
              <a:rPr lang="en-GB" noProof="0" dirty="0">
                <a:solidFill>
                  <a:srgbClr val="009999"/>
                </a:solidFill>
                <a:latin typeface="Arial"/>
                <a:cs typeface="Arial"/>
              </a:rPr>
              <a:t>Think about what we might do differently</a:t>
            </a:r>
          </a:p>
          <a:p>
            <a:endParaRPr lang="en-GB" noProof="0" dirty="0"/>
          </a:p>
        </p:txBody>
      </p:sp>
    </p:spTree>
    <p:extLst>
      <p:ext uri="{BB962C8B-B14F-4D97-AF65-F5344CB8AC3E}">
        <p14:creationId xmlns:p14="http://schemas.microsoft.com/office/powerpoint/2010/main" val="2949993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405D9-7B8C-5242-83E1-1E81D00B5265}"/>
              </a:ext>
            </a:extLst>
          </p:cNvPr>
          <p:cNvSpPr>
            <a:spLocks noGrp="1"/>
          </p:cNvSpPr>
          <p:nvPr>
            <p:ph type="title"/>
          </p:nvPr>
        </p:nvSpPr>
        <p:spPr/>
        <p:txBody>
          <a:bodyPr>
            <a:normAutofit/>
          </a:bodyPr>
          <a:lstStyle/>
          <a:p>
            <a:pPr>
              <a:lnSpc>
                <a:spcPct val="100000"/>
              </a:lnSpc>
            </a:pPr>
            <a:r>
              <a:rPr lang="en-GB" noProof="0" dirty="0"/>
              <a:t>Here are some ways to think about errors</a:t>
            </a:r>
            <a:br>
              <a:rPr lang="en-GB" noProof="0" dirty="0"/>
            </a:br>
            <a:r>
              <a:rPr lang="en-GB" sz="2000" noProof="0" dirty="0"/>
              <a:t>Thanks to the team at HMRC who inspired this</a:t>
            </a:r>
            <a:endParaRPr lang="en-GB" noProof="0" dirty="0"/>
          </a:p>
        </p:txBody>
      </p:sp>
      <p:graphicFrame>
        <p:nvGraphicFramePr>
          <p:cNvPr id="9" name="Content Placeholder 8">
            <a:extLst>
              <a:ext uri="{FF2B5EF4-FFF2-40B4-BE49-F238E27FC236}">
                <a16:creationId xmlns:a16="http://schemas.microsoft.com/office/drawing/2014/main" id="{80AAF5FD-7C1B-6521-1FD9-3B4BE514A85E}"/>
              </a:ext>
            </a:extLst>
          </p:cNvPr>
          <p:cNvGraphicFramePr>
            <a:graphicFrameLocks noGrp="1"/>
          </p:cNvGraphicFramePr>
          <p:nvPr>
            <p:ph idx="1"/>
            <p:extLst>
              <p:ext uri="{D42A27DB-BD31-4B8C-83A1-F6EECF244321}">
                <p14:modId xmlns:p14="http://schemas.microsoft.com/office/powerpoint/2010/main" val="3280626050"/>
              </p:ext>
            </p:extLst>
          </p:nvPr>
        </p:nvGraphicFramePr>
        <p:xfrm>
          <a:off x="838199" y="1825625"/>
          <a:ext cx="10963941" cy="4175760"/>
        </p:xfrm>
        <a:graphic>
          <a:graphicData uri="http://schemas.openxmlformats.org/drawingml/2006/table">
            <a:tbl>
              <a:tblPr firstRow="1" bandRow="1">
                <a:tableStyleId>{5C22544A-7EE6-4342-B048-85BDC9FD1C3A}</a:tableStyleId>
              </a:tblPr>
              <a:tblGrid>
                <a:gridCol w="4414030">
                  <a:extLst>
                    <a:ext uri="{9D8B030D-6E8A-4147-A177-3AD203B41FA5}">
                      <a16:colId xmlns:a16="http://schemas.microsoft.com/office/drawing/2014/main" val="2131281278"/>
                    </a:ext>
                  </a:extLst>
                </a:gridCol>
                <a:gridCol w="6549911">
                  <a:extLst>
                    <a:ext uri="{9D8B030D-6E8A-4147-A177-3AD203B41FA5}">
                      <a16:colId xmlns:a16="http://schemas.microsoft.com/office/drawing/2014/main" val="597929674"/>
                    </a:ext>
                  </a:extLst>
                </a:gridCol>
              </a:tblGrid>
              <a:tr h="370840">
                <a:tc>
                  <a:txBody>
                    <a:bodyPr/>
                    <a:lstStyle/>
                    <a:p>
                      <a:pPr marL="0" indent="0" defTabSz="4933950">
                        <a:buFont typeface="+mj-lt"/>
                        <a:buNone/>
                      </a:pPr>
                      <a:r>
                        <a:rPr lang="en-GB" sz="2800" noProof="0" dirty="0">
                          <a:solidFill>
                            <a:schemeClr val="tx1"/>
                          </a:solidFill>
                        </a:rPr>
                        <a:t>Errors</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tc>
                  <a:txBody>
                    <a:bodyPr/>
                    <a:lstStyle/>
                    <a:p>
                      <a:r>
                        <a:rPr lang="en-GB" sz="2800" noProof="0" dirty="0">
                          <a:solidFill>
                            <a:schemeClr val="tx1"/>
                          </a:solidFill>
                        </a:rPr>
                        <a:t>Examples</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extLst>
                  <a:ext uri="{0D108BD9-81ED-4DB2-BD59-A6C34878D82A}">
                    <a16:rowId xmlns:a16="http://schemas.microsoft.com/office/drawing/2014/main" val="3074113832"/>
                  </a:ext>
                </a:extLst>
              </a:tr>
              <a:tr h="370840">
                <a:tc>
                  <a:txBody>
                    <a:bodyPr/>
                    <a:lstStyle/>
                    <a:p>
                      <a:r>
                        <a:rPr lang="en-GB" sz="2400" noProof="0" dirty="0">
                          <a:solidFill>
                            <a:schemeClr val="tx1"/>
                          </a:solidFill>
                        </a:rPr>
                        <a:t>Problems along the way</a:t>
                      </a:r>
                      <a:endParaRPr lang="en-GB" sz="2400" noProof="0" dirty="0"/>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tc>
                  <a:txBody>
                    <a:bodyPr/>
                    <a:lstStyle/>
                    <a:p>
                      <a:r>
                        <a:rPr lang="en-GB" sz="2400" noProof="0" dirty="0"/>
                        <a:t>Tried to buy 2Kg carrots, ordered 2 carrots</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extLst>
                  <a:ext uri="{0D108BD9-81ED-4DB2-BD59-A6C34878D82A}">
                    <a16:rowId xmlns:a16="http://schemas.microsoft.com/office/drawing/2014/main" val="26880233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noProof="0" dirty="0">
                          <a:solidFill>
                            <a:schemeClr val="tx1"/>
                          </a:solidFill>
                        </a:rPr>
                        <a:t>Wrong result</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tc>
                  <a:txBody>
                    <a:bodyPr/>
                    <a:lstStyle/>
                    <a:p>
                      <a:r>
                        <a:rPr lang="en-GB" sz="2400" noProof="0" dirty="0"/>
                        <a:t>Ordered pork pie, got lettuce</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extLst>
                  <a:ext uri="{0D108BD9-81ED-4DB2-BD59-A6C34878D82A}">
                    <a16:rowId xmlns:a16="http://schemas.microsoft.com/office/drawing/2014/main" val="153833287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noProof="0" dirty="0">
                          <a:solidFill>
                            <a:schemeClr val="tx1"/>
                          </a:solidFill>
                        </a:rPr>
                        <a:t>Unnecessary action</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tc>
                  <a:txBody>
                    <a:bodyPr/>
                    <a:lstStyle/>
                    <a:p>
                      <a:r>
                        <a:rPr lang="en-GB" sz="2400" noProof="0" dirty="0"/>
                        <a:t>No delivery arrives, called to find out why</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extLst>
                  <a:ext uri="{0D108BD9-81ED-4DB2-BD59-A6C34878D82A}">
                    <a16:rowId xmlns:a16="http://schemas.microsoft.com/office/drawing/2014/main" val="18816465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noProof="0" dirty="0">
                          <a:solidFill>
                            <a:schemeClr val="tx1"/>
                          </a:solidFill>
                        </a:rPr>
                        <a:t>Delayed-impact problem</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tc>
                  <a:txBody>
                    <a:bodyPr/>
                    <a:lstStyle/>
                    <a:p>
                      <a:r>
                        <a:rPr lang="en-GB" sz="2400" noProof="0" dirty="0"/>
                        <a:t>Credit card OK when placed order, failed later</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extLst>
                  <a:ext uri="{0D108BD9-81ED-4DB2-BD59-A6C34878D82A}">
                    <a16:rowId xmlns:a16="http://schemas.microsoft.com/office/drawing/2014/main" val="19365669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noProof="0" dirty="0">
                          <a:solidFill>
                            <a:schemeClr val="tx1"/>
                          </a:solidFill>
                        </a:rPr>
                        <a:t>Non-uptake</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dot"/>
                      <a:round/>
                      <a:headEnd type="none" w="med" len="med"/>
                      <a:tailEnd type="none" w="med" len="med"/>
                    </a:lnB>
                    <a:solidFill>
                      <a:schemeClr val="bg1"/>
                    </a:solidFill>
                  </a:tcPr>
                </a:tc>
                <a:tc>
                  <a:txBody>
                    <a:bodyPr/>
                    <a:lstStyle/>
                    <a:p>
                      <a:r>
                        <a:rPr lang="en-GB" sz="2400" noProof="0" dirty="0"/>
                        <a:t>Decide to use a different supermarket</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dot"/>
                      <a:round/>
                      <a:headEnd type="none" w="med" len="med"/>
                      <a:tailEnd type="none" w="med" len="med"/>
                    </a:lnB>
                    <a:solidFill>
                      <a:schemeClr val="bg1"/>
                    </a:solidFill>
                  </a:tcPr>
                </a:tc>
                <a:extLst>
                  <a:ext uri="{0D108BD9-81ED-4DB2-BD59-A6C34878D82A}">
                    <a16:rowId xmlns:a16="http://schemas.microsoft.com/office/drawing/2014/main" val="5724212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noProof="0" dirty="0">
                          <a:solidFill>
                            <a:schemeClr val="tx1"/>
                          </a:solidFill>
                        </a:rPr>
                        <a:t>Over-uptake</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99"/>
                      </a:solidFill>
                      <a:prstDash val="dot"/>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tc>
                  <a:txBody>
                    <a:bodyPr/>
                    <a:lstStyle/>
                    <a:p>
                      <a:r>
                        <a:rPr lang="en-GB" sz="2400" noProof="0" dirty="0"/>
                        <a:t>Accidentally placed order twice</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dot"/>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extLst>
                  <a:ext uri="{0D108BD9-81ED-4DB2-BD59-A6C34878D82A}">
                    <a16:rowId xmlns:a16="http://schemas.microsoft.com/office/drawing/2014/main" val="15112811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noProof="0" dirty="0">
                          <a:solidFill>
                            <a:schemeClr val="tx1"/>
                          </a:solidFill>
                        </a:rPr>
                        <a:t>Technology issue</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tc>
                  <a:txBody>
                    <a:bodyPr/>
                    <a:lstStyle/>
                    <a:p>
                      <a:r>
                        <a:rPr lang="en-GB" sz="2400" noProof="0" dirty="0"/>
                        <a:t>Supermarket goes offline due to cyber-attack</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solidFill>
                        <a:srgbClr val="009999"/>
                      </a:solidFill>
                      <a:prstDash val="solid"/>
                      <a:round/>
                      <a:headEnd type="none" w="med" len="med"/>
                      <a:tailEnd type="none" w="med" len="med"/>
                    </a:lnB>
                    <a:solidFill>
                      <a:schemeClr val="bg1"/>
                    </a:solidFill>
                  </a:tcPr>
                </a:tc>
                <a:extLst>
                  <a:ext uri="{0D108BD9-81ED-4DB2-BD59-A6C34878D82A}">
                    <a16:rowId xmlns:a16="http://schemas.microsoft.com/office/drawing/2014/main" val="34133522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noProof="0" dirty="0">
                          <a:solidFill>
                            <a:schemeClr val="tx1"/>
                          </a:solidFill>
                        </a:rPr>
                        <a:t>Something else</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r>
                        <a:rPr lang="en-GB" sz="2400" noProof="0" dirty="0"/>
                        <a:t>?</a:t>
                      </a:r>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999"/>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01316857"/>
                  </a:ext>
                </a:extLst>
              </a:tr>
            </a:tbl>
          </a:graphicData>
        </a:graphic>
      </p:graphicFrame>
      <p:sp>
        <p:nvSpPr>
          <p:cNvPr id="3" name="TextBox 2">
            <a:extLst>
              <a:ext uri="{FF2B5EF4-FFF2-40B4-BE49-F238E27FC236}">
                <a16:creationId xmlns:a16="http://schemas.microsoft.com/office/drawing/2014/main" id="{47702FA6-E447-2425-7B66-D68E3835F238}"/>
              </a:ext>
            </a:extLst>
          </p:cNvPr>
          <p:cNvSpPr txBox="1"/>
          <p:nvPr/>
        </p:nvSpPr>
        <p:spPr>
          <a:xfrm>
            <a:off x="6320169" y="6338986"/>
            <a:ext cx="4060663" cy="307777"/>
          </a:xfrm>
          <a:prstGeom prst="rect">
            <a:avLst/>
          </a:prstGeom>
          <a:noFill/>
        </p:spPr>
        <p:txBody>
          <a:bodyPr wrap="none" rtlCol="0">
            <a:spAutoFit/>
          </a:bodyPr>
          <a:lstStyle/>
          <a:p>
            <a:r>
              <a:rPr lang="en-US" sz="1400" dirty="0">
                <a:hlinkClick r:id="rId3"/>
              </a:rPr>
              <a:t>How to think about errors in services - Effortmark</a:t>
            </a:r>
            <a:endParaRPr lang="en-GB" sz="1400" dirty="0"/>
          </a:p>
        </p:txBody>
      </p:sp>
    </p:spTree>
    <p:extLst>
      <p:ext uri="{BB962C8B-B14F-4D97-AF65-F5344CB8AC3E}">
        <p14:creationId xmlns:p14="http://schemas.microsoft.com/office/powerpoint/2010/main" val="2505368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A3EB-E3F9-B00B-F6EB-3FDDB4528737}"/>
              </a:ext>
            </a:extLst>
          </p:cNvPr>
          <p:cNvSpPr>
            <a:spLocks noGrp="1"/>
          </p:cNvSpPr>
          <p:nvPr>
            <p:ph type="title"/>
          </p:nvPr>
        </p:nvSpPr>
        <p:spPr/>
        <p:txBody>
          <a:bodyPr/>
          <a:lstStyle/>
          <a:p>
            <a:r>
              <a:rPr lang="en-GB" dirty="0"/>
              <a:t>There’s a template you can use</a:t>
            </a:r>
          </a:p>
        </p:txBody>
      </p:sp>
      <p:pic>
        <p:nvPicPr>
          <p:cNvPr id="9" name="Picture 8" descr="The template features boxes for the eight types or error:&#10;Problems along the way&#10;Unnecessary action&#10;Wrong result&#10;Delayed-impact problem&#10;Non-Uptake&#10;Over-uptake&#10;Technology problem&#10;Something else">
            <a:extLst>
              <a:ext uri="{FF2B5EF4-FFF2-40B4-BE49-F238E27FC236}">
                <a16:creationId xmlns:a16="http://schemas.microsoft.com/office/drawing/2014/main" id="{945978EB-3AB0-F41B-DE42-63034DF05F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482583"/>
            <a:ext cx="10744200" cy="4324350"/>
          </a:xfrm>
          <a:prstGeom prst="rect">
            <a:avLst/>
          </a:prstGeom>
        </p:spPr>
      </p:pic>
      <p:sp>
        <p:nvSpPr>
          <p:cNvPr id="11" name="TextBox 10">
            <a:extLst>
              <a:ext uri="{FF2B5EF4-FFF2-40B4-BE49-F238E27FC236}">
                <a16:creationId xmlns:a16="http://schemas.microsoft.com/office/drawing/2014/main" id="{93B3D391-65CE-3601-5D83-D16EB5380549}"/>
              </a:ext>
            </a:extLst>
          </p:cNvPr>
          <p:cNvSpPr txBox="1"/>
          <p:nvPr/>
        </p:nvSpPr>
        <p:spPr>
          <a:xfrm>
            <a:off x="5699589" y="6354375"/>
            <a:ext cx="6097712" cy="276999"/>
          </a:xfrm>
          <a:prstGeom prst="rect">
            <a:avLst/>
          </a:prstGeom>
          <a:noFill/>
        </p:spPr>
        <p:txBody>
          <a:bodyPr wrap="square">
            <a:spAutoFit/>
          </a:bodyPr>
          <a:lstStyle/>
          <a:p>
            <a:r>
              <a:rPr lang="en-GB" sz="1200" b="0" i="0" u="sng" dirty="0">
                <a:solidFill>
                  <a:srgbClr val="A8C7FA"/>
                </a:solidFill>
                <a:effectLst/>
                <a:hlinkClick r:id="rId3"/>
              </a:rPr>
              <a:t>https://www.effortmark.co.uk/wp-content/uploads/2025/10/Error-categories-chart.pdf</a:t>
            </a:r>
            <a:endParaRPr lang="en-GB" sz="1200" dirty="0"/>
          </a:p>
        </p:txBody>
      </p:sp>
    </p:spTree>
    <p:extLst>
      <p:ext uri="{BB962C8B-B14F-4D97-AF65-F5344CB8AC3E}">
        <p14:creationId xmlns:p14="http://schemas.microsoft.com/office/powerpoint/2010/main" val="775347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76981-7308-1CF9-A7BE-EEFAAD84FE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9F70158-BC81-F9BF-71AC-EEB8B1603315}"/>
              </a:ext>
            </a:extLst>
          </p:cNvPr>
          <p:cNvSpPr>
            <a:spLocks noGrp="1"/>
          </p:cNvSpPr>
          <p:nvPr>
            <p:ph type="title"/>
          </p:nvPr>
        </p:nvSpPr>
        <p:spPr>
          <a:xfrm>
            <a:off x="838200" y="365125"/>
            <a:ext cx="10515600" cy="1325563"/>
          </a:xfrm>
        </p:spPr>
        <p:txBody>
          <a:bodyPr>
            <a:normAutofit/>
          </a:bodyPr>
          <a:lstStyle/>
          <a:p>
            <a:r>
              <a:rPr lang="en-GB" dirty="0"/>
              <a:t>Do your errors fall into these categories?</a:t>
            </a:r>
            <a:endParaRPr lang="en-GB" noProof="0" dirty="0"/>
          </a:p>
        </p:txBody>
      </p:sp>
      <p:sp>
        <p:nvSpPr>
          <p:cNvPr id="2" name="TextBox 1">
            <a:extLst>
              <a:ext uri="{FF2B5EF4-FFF2-40B4-BE49-F238E27FC236}">
                <a16:creationId xmlns:a16="http://schemas.microsoft.com/office/drawing/2014/main" id="{A9A39413-8DE1-ACDC-0B18-38F44325A7A3}"/>
              </a:ext>
            </a:extLst>
          </p:cNvPr>
          <p:cNvSpPr txBox="1"/>
          <p:nvPr/>
        </p:nvSpPr>
        <p:spPr>
          <a:xfrm>
            <a:off x="838201" y="1767155"/>
            <a:ext cx="6877692"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noProof="0" dirty="0">
                <a:cs typeface="Arial"/>
              </a:rPr>
              <a:t>Add a note to your card(s) to say what category of error </a:t>
            </a:r>
          </a:p>
          <a:p>
            <a:pPr marL="0" lvl="1"/>
            <a:br>
              <a:rPr lang="en-GB" sz="2400" dirty="0">
                <a:cs typeface="Arial"/>
              </a:rPr>
            </a:br>
            <a:endParaRPr lang="en-GB" sz="2400" noProof="0" dirty="0">
              <a:cs typeface="Arial"/>
            </a:endParaRPr>
          </a:p>
          <a:p>
            <a:pPr marL="0" lvl="1"/>
            <a:r>
              <a:rPr lang="en-GB" sz="2400" noProof="0" dirty="0">
                <a:cs typeface="Arial"/>
              </a:rPr>
              <a:t> </a:t>
            </a:r>
          </a:p>
          <a:p>
            <a:pPr marL="685800" lvl="2" indent="-228600">
              <a:buFont typeface=""/>
              <a:buChar char="•"/>
            </a:pPr>
            <a:endParaRPr lang="en-GB" sz="2400" noProof="0" dirty="0">
              <a:cs typeface="Arial"/>
            </a:endParaRPr>
          </a:p>
          <a:p>
            <a:pPr marL="228600" lvl="1" indent="-228600">
              <a:buFont typeface=""/>
              <a:buChar char="•"/>
            </a:pPr>
            <a:endParaRPr lang="en-GB" sz="2400" noProof="0" dirty="0">
              <a:cs typeface="Arial"/>
            </a:endParaRPr>
          </a:p>
          <a:p>
            <a:pPr marL="0" lvl="1"/>
            <a:endParaRPr lang="en-GB" sz="2400" noProof="0" dirty="0">
              <a:cs typeface="Arial"/>
            </a:endParaRPr>
          </a:p>
          <a:p>
            <a:pPr marL="0" lvl="1"/>
            <a:endParaRPr lang="en-GB" sz="2400" dirty="0">
              <a:cs typeface="Arial"/>
            </a:endParaRPr>
          </a:p>
          <a:p>
            <a:pPr marL="0" lvl="1"/>
            <a:endParaRPr lang="en-GB" sz="2400" noProof="0" dirty="0">
              <a:cs typeface="Arial"/>
            </a:endParaRPr>
          </a:p>
          <a:p>
            <a:pPr marL="0" lvl="1"/>
            <a:r>
              <a:rPr lang="en-GB" sz="2400" noProof="0" dirty="0">
                <a:cs typeface="Arial"/>
              </a:rPr>
              <a:t>2 minutes</a:t>
            </a:r>
          </a:p>
        </p:txBody>
      </p:sp>
      <p:pic>
        <p:nvPicPr>
          <p:cNvPr id="3" name="Picture 2" descr="QR code for sharing">
            <a:extLst>
              <a:ext uri="{FF2B5EF4-FFF2-40B4-BE49-F238E27FC236}">
                <a16:creationId xmlns:a16="http://schemas.microsoft.com/office/drawing/2014/main" id="{EE366351-C48E-27DF-29C9-82CD04640F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3011" y="2019265"/>
            <a:ext cx="2440837" cy="2485115"/>
          </a:xfrm>
          <a:prstGeom prst="rect">
            <a:avLst/>
          </a:prstGeom>
        </p:spPr>
      </p:pic>
      <p:pic>
        <p:nvPicPr>
          <p:cNvPr id="5" name="Picture 4" descr="A pencil on a pile of sticky notes signifying an exercise for participants">
            <a:extLst>
              <a:ext uri="{FF2B5EF4-FFF2-40B4-BE49-F238E27FC236}">
                <a16:creationId xmlns:a16="http://schemas.microsoft.com/office/drawing/2014/main" id="{79B5A69C-9B13-38AC-87E0-35AE1589A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4151" y="5613757"/>
            <a:ext cx="1543050" cy="952500"/>
          </a:xfrm>
          <a:prstGeom prst="rect">
            <a:avLst/>
          </a:prstGeom>
        </p:spPr>
      </p:pic>
      <p:pic>
        <p:nvPicPr>
          <p:cNvPr id="6" name="Picture 5" descr="The template features boxes for the eight types or error:&#10;Problems along the way&#10;Unnecessary action&#10;Wrong result&#10;Delayed-impact problem&#10;Non-Uptake&#10;Over-uptake&#10;Technology problem&#10;Something else">
            <a:extLst>
              <a:ext uri="{FF2B5EF4-FFF2-40B4-BE49-F238E27FC236}">
                <a16:creationId xmlns:a16="http://schemas.microsoft.com/office/drawing/2014/main" id="{2775D281-C5D4-3B15-7FDE-84840CBA0C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595317"/>
            <a:ext cx="7211170" cy="2902368"/>
          </a:xfrm>
          <a:prstGeom prst="rect">
            <a:avLst/>
          </a:prstGeom>
        </p:spPr>
      </p:pic>
      <p:sp>
        <p:nvSpPr>
          <p:cNvPr id="8" name="TextBox 7">
            <a:extLst>
              <a:ext uri="{FF2B5EF4-FFF2-40B4-BE49-F238E27FC236}">
                <a16:creationId xmlns:a16="http://schemas.microsoft.com/office/drawing/2014/main" id="{C9F3E60F-905D-F14A-49F6-EB0D4746634D}"/>
              </a:ext>
            </a:extLst>
          </p:cNvPr>
          <p:cNvSpPr txBox="1"/>
          <p:nvPr/>
        </p:nvSpPr>
        <p:spPr>
          <a:xfrm>
            <a:off x="8663011" y="4689736"/>
            <a:ext cx="1430677" cy="369332"/>
          </a:xfrm>
          <a:prstGeom prst="rect">
            <a:avLst/>
          </a:prstGeom>
          <a:noFill/>
        </p:spPr>
        <p:txBody>
          <a:bodyPr wrap="square">
            <a:spAutoFit/>
          </a:bodyPr>
          <a:lstStyle/>
          <a:p>
            <a:pPr marL="0" indent="0">
              <a:buNone/>
            </a:pPr>
            <a:r>
              <a:rPr lang="en-GB" dirty="0"/>
              <a:t>bit.ly/gigo25</a:t>
            </a:r>
          </a:p>
        </p:txBody>
      </p:sp>
    </p:spTree>
    <p:extLst>
      <p:ext uri="{BB962C8B-B14F-4D97-AF65-F5344CB8AC3E}">
        <p14:creationId xmlns:p14="http://schemas.microsoft.com/office/powerpoint/2010/main" val="2133244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3AC29-606D-177B-13C0-A43847D8B9BA}"/>
              </a:ext>
            </a:extLst>
          </p:cNvPr>
          <p:cNvSpPr>
            <a:spLocks noGrp="1"/>
          </p:cNvSpPr>
          <p:nvPr>
            <p:ph type="title"/>
          </p:nvPr>
        </p:nvSpPr>
        <p:spPr/>
        <p:txBody>
          <a:bodyPr/>
          <a:lstStyle/>
          <a:p>
            <a:r>
              <a:rPr lang="en-GB" dirty="0"/>
              <a:t>Welcome and please ask</a:t>
            </a:r>
          </a:p>
        </p:txBody>
      </p:sp>
      <p:sp>
        <p:nvSpPr>
          <p:cNvPr id="3" name="Content Placeholder 2">
            <a:extLst>
              <a:ext uri="{FF2B5EF4-FFF2-40B4-BE49-F238E27FC236}">
                <a16:creationId xmlns:a16="http://schemas.microsoft.com/office/drawing/2014/main" id="{238D7008-28F4-A26D-2BEC-DC9DE71E4561}"/>
              </a:ext>
            </a:extLst>
          </p:cNvPr>
          <p:cNvSpPr>
            <a:spLocks noGrp="1"/>
          </p:cNvSpPr>
          <p:nvPr>
            <p:ph idx="1"/>
          </p:nvPr>
        </p:nvSpPr>
        <p:spPr/>
        <p:txBody>
          <a:bodyPr/>
          <a:lstStyle/>
          <a:p>
            <a:r>
              <a:rPr lang="en-GB" dirty="0"/>
              <a:t>This workshop is being recorded</a:t>
            </a:r>
          </a:p>
          <a:p>
            <a:r>
              <a:rPr lang="en-GB" dirty="0"/>
              <a:t>Please join in with your questions and comments</a:t>
            </a:r>
          </a:p>
          <a:p>
            <a:r>
              <a:rPr lang="en-GB" dirty="0"/>
              <a:t>Slides are Creative Commons licensed</a:t>
            </a:r>
          </a:p>
          <a:p>
            <a:pPr lvl="1"/>
            <a:r>
              <a:rPr lang="en-GB" dirty="0"/>
              <a:t>Email </a:t>
            </a:r>
            <a:r>
              <a:rPr lang="en-GB" dirty="0">
                <a:hlinkClick r:id="rId2"/>
              </a:rPr>
              <a:t>cj@effortmark.co.uk</a:t>
            </a:r>
            <a:r>
              <a:rPr lang="en-GB" dirty="0"/>
              <a:t> to get a copy or</a:t>
            </a:r>
          </a:p>
          <a:p>
            <a:pPr lvl="1"/>
            <a:r>
              <a:rPr lang="en-GB" dirty="0"/>
              <a:t>Look on SDinGOV Slack or</a:t>
            </a:r>
          </a:p>
          <a:p>
            <a:pPr lvl="1"/>
            <a:r>
              <a:rPr lang="en-GB" dirty="0"/>
              <a:t>Pop along to my website in a few days: effortmark.co.uk</a:t>
            </a:r>
          </a:p>
          <a:p>
            <a:r>
              <a:rPr lang="en-GB" dirty="0"/>
              <a:t>You’re welcome to use the slides as you wish provided you credit me or whoever I’ve credited on the slides</a:t>
            </a:r>
          </a:p>
          <a:p>
            <a:pPr lvl="1"/>
            <a:endParaRPr lang="en-GB" dirty="0"/>
          </a:p>
        </p:txBody>
      </p:sp>
    </p:spTree>
    <p:extLst>
      <p:ext uri="{BB962C8B-B14F-4D97-AF65-F5344CB8AC3E}">
        <p14:creationId xmlns:p14="http://schemas.microsoft.com/office/powerpoint/2010/main" val="2028778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AEC3D-73D1-9E36-890D-56E780835A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71ADF0-8322-147A-119D-5367D0F9F183}"/>
              </a:ext>
            </a:extLst>
          </p:cNvPr>
          <p:cNvSpPr>
            <a:spLocks noGrp="1"/>
          </p:cNvSpPr>
          <p:nvPr>
            <p:ph type="title"/>
          </p:nvPr>
        </p:nvSpPr>
        <p:spPr/>
        <p:txBody>
          <a:bodyPr/>
          <a:lstStyle/>
          <a:p>
            <a:r>
              <a:rPr lang="en-GB" noProof="0" dirty="0">
                <a:solidFill>
                  <a:srgbClr val="009999"/>
                </a:solidFill>
                <a:latin typeface="Arial Narrow"/>
              </a:rPr>
              <a:t>Agenda</a:t>
            </a:r>
            <a:endParaRPr lang="en-GB" noProof="0" dirty="0"/>
          </a:p>
        </p:txBody>
      </p:sp>
      <p:sp>
        <p:nvSpPr>
          <p:cNvPr id="3" name="Content Placeholder 2">
            <a:extLst>
              <a:ext uri="{FF2B5EF4-FFF2-40B4-BE49-F238E27FC236}">
                <a16:creationId xmlns:a16="http://schemas.microsoft.com/office/drawing/2014/main" id="{58CFC77F-7C20-B91B-55B3-85E10B047A8F}"/>
              </a:ext>
            </a:extLst>
          </p:cNvPr>
          <p:cNvSpPr>
            <a:spLocks noGrp="1"/>
          </p:cNvSpPr>
          <p:nvPr>
            <p:ph idx="1"/>
          </p:nvPr>
        </p:nvSpPr>
        <p:spPr/>
        <p:txBody>
          <a:bodyPr vert="horz" lIns="91440" tIns="45720" rIns="91440" bIns="45720" rtlCol="0" anchor="t">
            <a:normAutofit/>
          </a:bodyPr>
          <a:lstStyle/>
          <a:p>
            <a:pPr marL="0" indent="0">
              <a:spcBef>
                <a:spcPts val="0"/>
              </a:spcBef>
              <a:buNone/>
            </a:pPr>
            <a:r>
              <a:rPr lang="en-GB" strike="sngStrike" dirty="0">
                <a:solidFill>
                  <a:schemeClr val="bg1">
                    <a:lumMod val="75000"/>
                  </a:schemeClr>
                </a:solidFill>
                <a:latin typeface="Arial"/>
                <a:cs typeface="Arial"/>
              </a:rPr>
              <a:t>Think about fudging forms</a:t>
            </a:r>
          </a:p>
          <a:p>
            <a:pPr marL="0" indent="0">
              <a:spcBef>
                <a:spcPts val="0"/>
              </a:spcBef>
              <a:buNone/>
            </a:pPr>
            <a:r>
              <a:rPr lang="en-GB" strike="sngStrike" dirty="0">
                <a:solidFill>
                  <a:schemeClr val="bg1">
                    <a:lumMod val="75000"/>
                  </a:schemeClr>
                </a:solidFill>
                <a:latin typeface="Arial"/>
                <a:cs typeface="Arial"/>
              </a:rPr>
              <a:t>Consider errors in the services we work on</a:t>
            </a:r>
          </a:p>
          <a:p>
            <a:pPr marL="0" indent="0">
              <a:spcBef>
                <a:spcPts val="0"/>
              </a:spcBef>
              <a:buNone/>
            </a:pPr>
            <a:r>
              <a:rPr lang="en-GB" strike="sngStrike" dirty="0">
                <a:solidFill>
                  <a:schemeClr val="bg1">
                    <a:lumMod val="75000"/>
                  </a:schemeClr>
                </a:solidFill>
                <a:latin typeface="Arial"/>
                <a:cs typeface="Arial"/>
              </a:rPr>
              <a:t>Try using “Six ways to think about errors”</a:t>
            </a:r>
          </a:p>
          <a:p>
            <a:pPr marL="0" indent="0">
              <a:spcBef>
                <a:spcPts val="0"/>
              </a:spcBef>
              <a:buNone/>
            </a:pPr>
            <a:r>
              <a:rPr lang="en-GB" dirty="0">
                <a:solidFill>
                  <a:srgbClr val="009999"/>
                </a:solidFill>
                <a:latin typeface="Arial"/>
                <a:cs typeface="Arial"/>
              </a:rPr>
              <a:t>Focus on error rates</a:t>
            </a:r>
          </a:p>
          <a:p>
            <a:pPr marL="0" indent="0">
              <a:lnSpc>
                <a:spcPct val="100000"/>
              </a:lnSpc>
              <a:spcBef>
                <a:spcPts val="0"/>
              </a:spcBef>
              <a:buNone/>
            </a:pPr>
            <a:r>
              <a:rPr lang="en-GB" noProof="0" dirty="0">
                <a:solidFill>
                  <a:srgbClr val="009999"/>
                </a:solidFill>
                <a:latin typeface="Arial"/>
                <a:cs typeface="Arial"/>
              </a:rPr>
              <a:t>Meet the data quality framework</a:t>
            </a:r>
            <a:endParaRPr lang="en-GB" noProof="0" dirty="0">
              <a:solidFill>
                <a:srgbClr val="000000"/>
              </a:solidFill>
              <a:latin typeface="Arial"/>
              <a:cs typeface="Arial"/>
            </a:endParaRPr>
          </a:p>
          <a:p>
            <a:pPr marL="0" indent="0">
              <a:lnSpc>
                <a:spcPct val="100000"/>
              </a:lnSpc>
              <a:spcBef>
                <a:spcPts val="0"/>
              </a:spcBef>
              <a:buNone/>
            </a:pPr>
            <a:r>
              <a:rPr lang="en-GB" noProof="0" dirty="0">
                <a:solidFill>
                  <a:srgbClr val="009999"/>
                </a:solidFill>
                <a:latin typeface="Arial"/>
                <a:cs typeface="Arial"/>
              </a:rPr>
              <a:t>Think about what we might do differently</a:t>
            </a:r>
          </a:p>
          <a:p>
            <a:endParaRPr lang="en-GB" noProof="0" dirty="0"/>
          </a:p>
        </p:txBody>
      </p:sp>
    </p:spTree>
    <p:extLst>
      <p:ext uri="{BB962C8B-B14F-4D97-AF65-F5344CB8AC3E}">
        <p14:creationId xmlns:p14="http://schemas.microsoft.com/office/powerpoint/2010/main" val="531428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6C332-689D-CC9D-D92F-48F93A361B3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A257EB-A9E2-C50E-D298-7E56B346FAA4}"/>
              </a:ext>
            </a:extLst>
          </p:cNvPr>
          <p:cNvSpPr>
            <a:spLocks noGrp="1"/>
          </p:cNvSpPr>
          <p:nvPr>
            <p:ph type="title"/>
          </p:nvPr>
        </p:nvSpPr>
        <p:spPr>
          <a:xfrm>
            <a:off x="838200" y="365125"/>
            <a:ext cx="10515600" cy="1325563"/>
          </a:xfrm>
        </p:spPr>
        <p:txBody>
          <a:bodyPr>
            <a:normAutofit/>
          </a:bodyPr>
          <a:lstStyle/>
          <a:p>
            <a:r>
              <a:rPr lang="en-GB" noProof="0" dirty="0"/>
              <a:t>And now, what about error rates? </a:t>
            </a:r>
          </a:p>
        </p:txBody>
      </p:sp>
      <p:sp>
        <p:nvSpPr>
          <p:cNvPr id="7" name="Content Placeholder 6">
            <a:extLst>
              <a:ext uri="{FF2B5EF4-FFF2-40B4-BE49-F238E27FC236}">
                <a16:creationId xmlns:a16="http://schemas.microsoft.com/office/drawing/2014/main" id="{9B55FC58-972C-CA20-C742-8EB0C8E4BC7B}"/>
              </a:ext>
            </a:extLst>
          </p:cNvPr>
          <p:cNvSpPr>
            <a:spLocks noGrp="1"/>
          </p:cNvSpPr>
          <p:nvPr>
            <p:ph idx="1"/>
          </p:nvPr>
        </p:nvSpPr>
        <p:spPr>
          <a:xfrm>
            <a:off x="838200" y="1880171"/>
            <a:ext cx="6111240" cy="4296792"/>
          </a:xfrm>
        </p:spPr>
        <p:txBody>
          <a:bodyPr vert="horz" lIns="91440" tIns="45720" rIns="91440" bIns="45720" rtlCol="0" anchor="t">
            <a:normAutofit fontScale="92500" lnSpcReduction="20000"/>
          </a:bodyPr>
          <a:lstStyle/>
          <a:p>
            <a:pPr marL="0" indent="0">
              <a:buNone/>
            </a:pPr>
            <a:r>
              <a:rPr lang="en-GB" dirty="0"/>
              <a:t>If you know the error rate for any of the errors in your service, please move the card to the 3</a:t>
            </a:r>
            <a:r>
              <a:rPr lang="en-GB" baseline="30000" dirty="0"/>
              <a:t>rd</a:t>
            </a:r>
            <a:r>
              <a:rPr lang="en-GB" dirty="0"/>
              <a:t> column</a:t>
            </a:r>
          </a:p>
          <a:p>
            <a:pPr marL="0" indent="0">
              <a:buNone/>
            </a:pPr>
            <a:endParaRPr lang="en-GB" dirty="0"/>
          </a:p>
          <a:p>
            <a:pPr marL="0" indent="0">
              <a:buNone/>
            </a:pPr>
            <a:r>
              <a:rPr lang="en-GB" dirty="0"/>
              <a:t>Or add a fresh card to that column</a:t>
            </a:r>
          </a:p>
          <a:p>
            <a:pPr marL="0" indent="0">
              <a:buNone/>
            </a:pPr>
            <a:endParaRPr lang="en-GB" noProof="0" dirty="0"/>
          </a:p>
          <a:p>
            <a:pPr marL="0" indent="0">
              <a:buNone/>
            </a:pPr>
            <a:endParaRPr lang="en-GB" noProof="0" dirty="0"/>
          </a:p>
          <a:p>
            <a:pPr marL="0" indent="0">
              <a:buNone/>
            </a:pPr>
            <a:endParaRPr lang="en-GB" dirty="0"/>
          </a:p>
          <a:p>
            <a:pPr marL="0" indent="0">
              <a:buNone/>
            </a:pPr>
            <a:endParaRPr lang="en-GB" noProof="0" dirty="0"/>
          </a:p>
          <a:p>
            <a:pPr marL="0" indent="0">
              <a:buNone/>
            </a:pPr>
            <a:r>
              <a:rPr lang="en-GB" noProof="0" dirty="0"/>
              <a:t>2 minutes</a:t>
            </a:r>
          </a:p>
        </p:txBody>
      </p:sp>
      <p:pic>
        <p:nvPicPr>
          <p:cNvPr id="3" name="Picture 2" descr="QR code for sharing">
            <a:extLst>
              <a:ext uri="{FF2B5EF4-FFF2-40B4-BE49-F238E27FC236}">
                <a16:creationId xmlns:a16="http://schemas.microsoft.com/office/drawing/2014/main" id="{D5368916-F82C-C544-ADCE-26DD0CEB8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3011" y="2019265"/>
            <a:ext cx="2440837" cy="2485115"/>
          </a:xfrm>
          <a:prstGeom prst="rect">
            <a:avLst/>
          </a:prstGeom>
        </p:spPr>
      </p:pic>
      <p:pic>
        <p:nvPicPr>
          <p:cNvPr id="2" name="Picture 1" descr="A pencil on a pile of sticky notes signifying an exercise for participants to complete">
            <a:extLst>
              <a:ext uri="{FF2B5EF4-FFF2-40B4-BE49-F238E27FC236}">
                <a16:creationId xmlns:a16="http://schemas.microsoft.com/office/drawing/2014/main" id="{318C7CAA-B055-9DDB-C359-BB83C4436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84151" y="5613757"/>
            <a:ext cx="1543050" cy="952500"/>
          </a:xfrm>
          <a:prstGeom prst="rect">
            <a:avLst/>
          </a:prstGeom>
        </p:spPr>
      </p:pic>
    </p:spTree>
    <p:extLst>
      <p:ext uri="{BB962C8B-B14F-4D97-AF65-F5344CB8AC3E}">
        <p14:creationId xmlns:p14="http://schemas.microsoft.com/office/powerpoint/2010/main" val="3544146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D3C58-76B9-4D6A-7CF8-29A98386D063}"/>
              </a:ext>
            </a:extLst>
          </p:cNvPr>
          <p:cNvSpPr>
            <a:spLocks noGrp="1"/>
          </p:cNvSpPr>
          <p:nvPr>
            <p:ph type="title"/>
          </p:nvPr>
        </p:nvSpPr>
        <p:spPr/>
        <p:txBody>
          <a:bodyPr/>
          <a:lstStyle/>
          <a:p>
            <a:r>
              <a:rPr lang="en-GB" dirty="0"/>
              <a:t>Only about a third of errors had a known error rate</a:t>
            </a:r>
          </a:p>
        </p:txBody>
      </p:sp>
      <p:pic>
        <p:nvPicPr>
          <p:cNvPr id="5" name="Picture 4" descr="Two piles of sticky notes. One pile without stars is about twice as big as the other with stars">
            <a:extLst>
              <a:ext uri="{FF2B5EF4-FFF2-40B4-BE49-F238E27FC236}">
                <a16:creationId xmlns:a16="http://schemas.microsoft.com/office/drawing/2014/main" id="{2D29A318-F15D-EEFB-DCE3-E37EE0CB73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241" y="2606371"/>
            <a:ext cx="7708421" cy="1914258"/>
          </a:xfrm>
          <a:prstGeom prst="rect">
            <a:avLst/>
          </a:prstGeom>
        </p:spPr>
      </p:pic>
      <p:sp>
        <p:nvSpPr>
          <p:cNvPr id="7" name="TextBox 6">
            <a:extLst>
              <a:ext uri="{FF2B5EF4-FFF2-40B4-BE49-F238E27FC236}">
                <a16:creationId xmlns:a16="http://schemas.microsoft.com/office/drawing/2014/main" id="{C7987179-2E1C-7F3B-D6A7-C77F2554068C}"/>
              </a:ext>
            </a:extLst>
          </p:cNvPr>
          <p:cNvSpPr txBox="1"/>
          <p:nvPr/>
        </p:nvSpPr>
        <p:spPr>
          <a:xfrm>
            <a:off x="5906188" y="6338092"/>
            <a:ext cx="6209414" cy="276999"/>
          </a:xfrm>
          <a:prstGeom prst="rect">
            <a:avLst/>
          </a:prstGeom>
          <a:noFill/>
        </p:spPr>
        <p:txBody>
          <a:bodyPr wrap="square">
            <a:spAutoFit/>
          </a:bodyPr>
          <a:lstStyle/>
          <a:p>
            <a:pPr algn="r"/>
            <a:r>
              <a:rPr lang="en-GB" sz="1200" noProof="0" dirty="0"/>
              <a:t>Image credit: Caroline Jarrett</a:t>
            </a:r>
          </a:p>
        </p:txBody>
      </p:sp>
    </p:spTree>
    <p:extLst>
      <p:ext uri="{BB962C8B-B14F-4D97-AF65-F5344CB8AC3E}">
        <p14:creationId xmlns:p14="http://schemas.microsoft.com/office/powerpoint/2010/main" val="1457626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6C333-64DA-921E-D4AD-7C8793B382DD}"/>
              </a:ext>
            </a:extLst>
          </p:cNvPr>
          <p:cNvSpPr>
            <a:spLocks noGrp="1"/>
          </p:cNvSpPr>
          <p:nvPr>
            <p:ph type="title"/>
          </p:nvPr>
        </p:nvSpPr>
        <p:spPr/>
        <p:txBody>
          <a:bodyPr/>
          <a:lstStyle/>
          <a:p>
            <a:r>
              <a:rPr lang="en-GB" noProof="0" dirty="0"/>
              <a:t>Completion rate is a relatively simple calculation</a:t>
            </a:r>
            <a:br>
              <a:rPr lang="en-GB" noProof="0" dirty="0"/>
            </a:br>
            <a:r>
              <a:rPr lang="en-GB" sz="2800" noProof="0" dirty="0"/>
              <a:t>(also known as conversion rate)</a:t>
            </a:r>
            <a:endParaRPr lang="en-GB" noProof="0" dirty="0"/>
          </a:p>
        </p:txBody>
      </p:sp>
      <p:grpSp>
        <p:nvGrpSpPr>
          <p:cNvPr id="10" name="Group 9" descr="Completion rate is the number of people who complete divided by the number of people who start">
            <a:extLst>
              <a:ext uri="{FF2B5EF4-FFF2-40B4-BE49-F238E27FC236}">
                <a16:creationId xmlns:a16="http://schemas.microsoft.com/office/drawing/2014/main" id="{F53EC782-124E-D680-10A3-96B6965B63BD}"/>
              </a:ext>
            </a:extLst>
          </p:cNvPr>
          <p:cNvGrpSpPr/>
          <p:nvPr/>
        </p:nvGrpSpPr>
        <p:grpSpPr>
          <a:xfrm>
            <a:off x="563525" y="2413594"/>
            <a:ext cx="11057861" cy="1783999"/>
            <a:chOff x="563525" y="2328530"/>
            <a:chExt cx="11057861" cy="1783999"/>
          </a:xfrm>
        </p:grpSpPr>
        <p:grpSp>
          <p:nvGrpSpPr>
            <p:cNvPr id="7" name="Group 6">
              <a:extLst>
                <a:ext uri="{FF2B5EF4-FFF2-40B4-BE49-F238E27FC236}">
                  <a16:creationId xmlns:a16="http://schemas.microsoft.com/office/drawing/2014/main" id="{7A051A68-847C-2499-61DD-698E606C394E}"/>
                </a:ext>
              </a:extLst>
            </p:cNvPr>
            <p:cNvGrpSpPr/>
            <p:nvPr/>
          </p:nvGrpSpPr>
          <p:grpSpPr>
            <a:xfrm>
              <a:off x="563525" y="2328530"/>
              <a:ext cx="10474663" cy="1783999"/>
              <a:chOff x="999460" y="2371060"/>
              <a:chExt cx="10474663" cy="1783999"/>
            </a:xfrm>
          </p:grpSpPr>
          <p:sp>
            <p:nvSpPr>
              <p:cNvPr id="4" name="TextBox 3">
                <a:extLst>
                  <a:ext uri="{FF2B5EF4-FFF2-40B4-BE49-F238E27FC236}">
                    <a16:creationId xmlns:a16="http://schemas.microsoft.com/office/drawing/2014/main" id="{BAB22EF3-EC43-3CD4-414D-DF794F0C1E11}"/>
                  </a:ext>
                </a:extLst>
              </p:cNvPr>
              <p:cNvSpPr txBox="1"/>
              <p:nvPr/>
            </p:nvSpPr>
            <p:spPr>
              <a:xfrm>
                <a:off x="999460" y="2923953"/>
                <a:ext cx="3967753" cy="646331"/>
              </a:xfrm>
              <a:prstGeom prst="rect">
                <a:avLst/>
              </a:prstGeom>
              <a:noFill/>
            </p:spPr>
            <p:txBody>
              <a:bodyPr wrap="none" rtlCol="0">
                <a:spAutoFit/>
              </a:bodyPr>
              <a:lstStyle/>
              <a:p>
                <a:r>
                  <a:rPr lang="en-GB" sz="3600" noProof="0" dirty="0"/>
                  <a:t>Completion rate = </a:t>
                </a:r>
              </a:p>
            </p:txBody>
          </p:sp>
          <p:sp>
            <p:nvSpPr>
              <p:cNvPr id="5" name="TextBox 4">
                <a:extLst>
                  <a:ext uri="{FF2B5EF4-FFF2-40B4-BE49-F238E27FC236}">
                    <a16:creationId xmlns:a16="http://schemas.microsoft.com/office/drawing/2014/main" id="{0098449C-9DD3-6BB6-91D6-6FCC53159961}"/>
                  </a:ext>
                </a:extLst>
              </p:cNvPr>
              <p:cNvSpPr txBox="1"/>
              <p:nvPr/>
            </p:nvSpPr>
            <p:spPr>
              <a:xfrm>
                <a:off x="5392009" y="2371060"/>
                <a:ext cx="6082114" cy="584775"/>
              </a:xfrm>
              <a:prstGeom prst="rect">
                <a:avLst/>
              </a:prstGeom>
              <a:noFill/>
            </p:spPr>
            <p:txBody>
              <a:bodyPr wrap="none" rtlCol="0">
                <a:spAutoFit/>
              </a:bodyPr>
              <a:lstStyle/>
              <a:p>
                <a:r>
                  <a:rPr lang="en-GB" sz="3200" noProof="0" dirty="0"/>
                  <a:t>Number of people who complete</a:t>
                </a:r>
              </a:p>
            </p:txBody>
          </p:sp>
          <p:sp>
            <p:nvSpPr>
              <p:cNvPr id="6" name="TextBox 5">
                <a:extLst>
                  <a:ext uri="{FF2B5EF4-FFF2-40B4-BE49-F238E27FC236}">
                    <a16:creationId xmlns:a16="http://schemas.microsoft.com/office/drawing/2014/main" id="{938AFDDC-00E1-E36D-D73F-802FB5A7A0CD}"/>
                  </a:ext>
                </a:extLst>
              </p:cNvPr>
              <p:cNvSpPr txBox="1"/>
              <p:nvPr/>
            </p:nvSpPr>
            <p:spPr>
              <a:xfrm>
                <a:off x="5364490" y="3570284"/>
                <a:ext cx="5216493" cy="584775"/>
              </a:xfrm>
              <a:prstGeom prst="rect">
                <a:avLst/>
              </a:prstGeom>
              <a:noFill/>
            </p:spPr>
            <p:txBody>
              <a:bodyPr wrap="none" rtlCol="0">
                <a:spAutoFit/>
              </a:bodyPr>
              <a:lstStyle/>
              <a:p>
                <a:r>
                  <a:rPr lang="en-GB" sz="3200" noProof="0" dirty="0"/>
                  <a:t>Number of people who start</a:t>
                </a:r>
              </a:p>
            </p:txBody>
          </p:sp>
        </p:grpSp>
        <p:cxnSp>
          <p:nvCxnSpPr>
            <p:cNvPr id="9" name="Straight Connector 8">
              <a:extLst>
                <a:ext uri="{FF2B5EF4-FFF2-40B4-BE49-F238E27FC236}">
                  <a16:creationId xmlns:a16="http://schemas.microsoft.com/office/drawing/2014/main" id="{E5792CBD-99EF-FACB-15A2-8588BAE1095D}"/>
                </a:ext>
              </a:extLst>
            </p:cNvPr>
            <p:cNvCxnSpPr>
              <a:stCxn id="4" idx="3"/>
            </p:cNvCxnSpPr>
            <p:nvPr/>
          </p:nvCxnSpPr>
          <p:spPr>
            <a:xfrm>
              <a:off x="4531278" y="3204589"/>
              <a:ext cx="7090108" cy="3077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29165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FBFC3-0753-3B73-A8B8-876423BDB7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AFBEE-5289-CFB0-DB6D-49E6AFF109C9}"/>
              </a:ext>
            </a:extLst>
          </p:cNvPr>
          <p:cNvSpPr>
            <a:spLocks noGrp="1"/>
          </p:cNvSpPr>
          <p:nvPr>
            <p:ph type="title"/>
          </p:nvPr>
        </p:nvSpPr>
        <p:spPr/>
        <p:txBody>
          <a:bodyPr/>
          <a:lstStyle/>
          <a:p>
            <a:r>
              <a:rPr lang="en-GB" noProof="0" dirty="0"/>
              <a:t>Error rate might also be simple</a:t>
            </a:r>
          </a:p>
        </p:txBody>
      </p:sp>
      <p:grpSp>
        <p:nvGrpSpPr>
          <p:cNvPr id="7" name="Group 6" descr="Error rate is the number of errors divided by the number of people who start">
            <a:extLst>
              <a:ext uri="{FF2B5EF4-FFF2-40B4-BE49-F238E27FC236}">
                <a16:creationId xmlns:a16="http://schemas.microsoft.com/office/drawing/2014/main" id="{1FB9A60E-AAD3-8345-C0A5-95F25A878A0F}"/>
              </a:ext>
            </a:extLst>
          </p:cNvPr>
          <p:cNvGrpSpPr/>
          <p:nvPr/>
        </p:nvGrpSpPr>
        <p:grpSpPr>
          <a:xfrm>
            <a:off x="1410561" y="2467160"/>
            <a:ext cx="9370878" cy="1706925"/>
            <a:chOff x="1846496" y="2509690"/>
            <a:chExt cx="9370878" cy="1706925"/>
          </a:xfrm>
        </p:grpSpPr>
        <p:sp>
          <p:nvSpPr>
            <p:cNvPr id="4" name="TextBox 3">
              <a:extLst>
                <a:ext uri="{FF2B5EF4-FFF2-40B4-BE49-F238E27FC236}">
                  <a16:creationId xmlns:a16="http://schemas.microsoft.com/office/drawing/2014/main" id="{60AFB4AA-054E-D752-A19B-6E0C0112A8E5}"/>
                </a:ext>
              </a:extLst>
            </p:cNvPr>
            <p:cNvSpPr txBox="1"/>
            <p:nvPr/>
          </p:nvSpPr>
          <p:spPr>
            <a:xfrm>
              <a:off x="1846496" y="3017391"/>
              <a:ext cx="2938625" cy="707886"/>
            </a:xfrm>
            <a:prstGeom prst="rect">
              <a:avLst/>
            </a:prstGeom>
            <a:noFill/>
          </p:spPr>
          <p:txBody>
            <a:bodyPr wrap="none" rtlCol="0">
              <a:spAutoFit/>
            </a:bodyPr>
            <a:lstStyle/>
            <a:p>
              <a:r>
                <a:rPr lang="en-GB" sz="4000" noProof="0" dirty="0"/>
                <a:t>Error rate = </a:t>
              </a:r>
            </a:p>
          </p:txBody>
        </p:sp>
        <p:sp>
          <p:nvSpPr>
            <p:cNvPr id="5" name="TextBox 4">
              <a:extLst>
                <a:ext uri="{FF2B5EF4-FFF2-40B4-BE49-F238E27FC236}">
                  <a16:creationId xmlns:a16="http://schemas.microsoft.com/office/drawing/2014/main" id="{D8EDB6FD-EA72-0F29-888F-5ECF86669B49}"/>
                </a:ext>
              </a:extLst>
            </p:cNvPr>
            <p:cNvSpPr txBox="1"/>
            <p:nvPr/>
          </p:nvSpPr>
          <p:spPr>
            <a:xfrm>
              <a:off x="5364490" y="2509690"/>
              <a:ext cx="3672800" cy="646331"/>
            </a:xfrm>
            <a:prstGeom prst="rect">
              <a:avLst/>
            </a:prstGeom>
            <a:noFill/>
          </p:spPr>
          <p:txBody>
            <a:bodyPr wrap="none" rtlCol="0">
              <a:spAutoFit/>
            </a:bodyPr>
            <a:lstStyle/>
            <a:p>
              <a:r>
                <a:rPr lang="en-GB" sz="3600" noProof="0" dirty="0"/>
                <a:t>Number of errors</a:t>
              </a:r>
            </a:p>
          </p:txBody>
        </p:sp>
        <p:sp>
          <p:nvSpPr>
            <p:cNvPr id="6" name="TextBox 5">
              <a:extLst>
                <a:ext uri="{FF2B5EF4-FFF2-40B4-BE49-F238E27FC236}">
                  <a16:creationId xmlns:a16="http://schemas.microsoft.com/office/drawing/2014/main" id="{DC932C38-D652-AADF-F458-9C03C7DBE68B}"/>
                </a:ext>
              </a:extLst>
            </p:cNvPr>
            <p:cNvSpPr txBox="1"/>
            <p:nvPr/>
          </p:nvSpPr>
          <p:spPr>
            <a:xfrm>
              <a:off x="5364490" y="3570284"/>
              <a:ext cx="5852884" cy="646331"/>
            </a:xfrm>
            <a:prstGeom prst="rect">
              <a:avLst/>
            </a:prstGeom>
            <a:noFill/>
          </p:spPr>
          <p:txBody>
            <a:bodyPr wrap="none" rtlCol="0">
              <a:spAutoFit/>
            </a:bodyPr>
            <a:lstStyle/>
            <a:p>
              <a:r>
                <a:rPr lang="en-GB" sz="3600" noProof="0" dirty="0"/>
                <a:t>Number of people who start</a:t>
              </a:r>
            </a:p>
          </p:txBody>
        </p:sp>
      </p:grpSp>
      <p:cxnSp>
        <p:nvCxnSpPr>
          <p:cNvPr id="9" name="Straight Connector 8">
            <a:extLst>
              <a:ext uri="{FF2B5EF4-FFF2-40B4-BE49-F238E27FC236}">
                <a16:creationId xmlns:a16="http://schemas.microsoft.com/office/drawing/2014/main" id="{F318017F-9895-5E38-5E7D-6530F60550E6}"/>
              </a:ext>
            </a:extLst>
          </p:cNvPr>
          <p:cNvCxnSpPr>
            <a:cxnSpLocks/>
            <a:stCxn id="4" idx="3"/>
          </p:cNvCxnSpPr>
          <p:nvPr/>
        </p:nvCxnSpPr>
        <p:spPr>
          <a:xfrm>
            <a:off x="4349186" y="3328804"/>
            <a:ext cx="743439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6102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4FFA9-D2C7-2EFC-5E05-77FE38880B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E7473-3E5D-7E58-9FF5-65B25CADD454}"/>
              </a:ext>
            </a:extLst>
          </p:cNvPr>
          <p:cNvSpPr>
            <a:spLocks noGrp="1"/>
          </p:cNvSpPr>
          <p:nvPr>
            <p:ph type="title"/>
          </p:nvPr>
        </p:nvSpPr>
        <p:spPr/>
        <p:txBody>
          <a:bodyPr/>
          <a:lstStyle/>
          <a:p>
            <a:r>
              <a:rPr lang="en-GB" noProof="0" dirty="0"/>
              <a:t>Other error rate calculations are available</a:t>
            </a:r>
          </a:p>
        </p:txBody>
      </p:sp>
      <p:grpSp>
        <p:nvGrpSpPr>
          <p:cNvPr id="7" name="Group 6" descr="Error rate is the number of attempts with an error divided by the number of people who start or who complete or who are eligible or other?">
            <a:extLst>
              <a:ext uri="{FF2B5EF4-FFF2-40B4-BE49-F238E27FC236}">
                <a16:creationId xmlns:a16="http://schemas.microsoft.com/office/drawing/2014/main" id="{1EB363EC-63EB-03AF-A279-0D2577521571}"/>
              </a:ext>
            </a:extLst>
          </p:cNvPr>
          <p:cNvGrpSpPr/>
          <p:nvPr/>
        </p:nvGrpSpPr>
        <p:grpSpPr>
          <a:xfrm>
            <a:off x="1410561" y="2467160"/>
            <a:ext cx="10636403" cy="3423636"/>
            <a:chOff x="1846496" y="2509690"/>
            <a:chExt cx="10636403" cy="3423636"/>
          </a:xfrm>
        </p:grpSpPr>
        <p:sp>
          <p:nvSpPr>
            <p:cNvPr id="4" name="TextBox 3">
              <a:extLst>
                <a:ext uri="{FF2B5EF4-FFF2-40B4-BE49-F238E27FC236}">
                  <a16:creationId xmlns:a16="http://schemas.microsoft.com/office/drawing/2014/main" id="{C078DD9E-B304-7930-29A0-1363093DB8A8}"/>
                </a:ext>
              </a:extLst>
            </p:cNvPr>
            <p:cNvSpPr txBox="1"/>
            <p:nvPr/>
          </p:nvSpPr>
          <p:spPr>
            <a:xfrm>
              <a:off x="1846496" y="3017391"/>
              <a:ext cx="2938625" cy="707886"/>
            </a:xfrm>
            <a:prstGeom prst="rect">
              <a:avLst/>
            </a:prstGeom>
            <a:noFill/>
          </p:spPr>
          <p:txBody>
            <a:bodyPr wrap="none" rtlCol="0">
              <a:spAutoFit/>
            </a:bodyPr>
            <a:lstStyle/>
            <a:p>
              <a:r>
                <a:rPr lang="en-GB" sz="4000" noProof="0" dirty="0"/>
                <a:t>Error rate = </a:t>
              </a:r>
            </a:p>
          </p:txBody>
        </p:sp>
        <p:sp>
          <p:nvSpPr>
            <p:cNvPr id="5" name="TextBox 4">
              <a:extLst>
                <a:ext uri="{FF2B5EF4-FFF2-40B4-BE49-F238E27FC236}">
                  <a16:creationId xmlns:a16="http://schemas.microsoft.com/office/drawing/2014/main" id="{C35BCD7D-0C01-5AA0-9A60-FBB3B11B84B0}"/>
                </a:ext>
              </a:extLst>
            </p:cNvPr>
            <p:cNvSpPr txBox="1"/>
            <p:nvPr/>
          </p:nvSpPr>
          <p:spPr>
            <a:xfrm>
              <a:off x="5364490" y="2509690"/>
              <a:ext cx="6930102" cy="646331"/>
            </a:xfrm>
            <a:prstGeom prst="rect">
              <a:avLst/>
            </a:prstGeom>
            <a:noFill/>
          </p:spPr>
          <p:txBody>
            <a:bodyPr wrap="none" rtlCol="0">
              <a:spAutoFit/>
            </a:bodyPr>
            <a:lstStyle/>
            <a:p>
              <a:r>
                <a:rPr lang="en-GB" sz="3600" noProof="0" dirty="0"/>
                <a:t>Number of attempts with an error</a:t>
              </a:r>
            </a:p>
          </p:txBody>
        </p:sp>
        <p:sp>
          <p:nvSpPr>
            <p:cNvPr id="6" name="TextBox 5">
              <a:extLst>
                <a:ext uri="{FF2B5EF4-FFF2-40B4-BE49-F238E27FC236}">
                  <a16:creationId xmlns:a16="http://schemas.microsoft.com/office/drawing/2014/main" id="{A5662BCA-41D0-679C-8D3F-810628E9D4EB}"/>
                </a:ext>
              </a:extLst>
            </p:cNvPr>
            <p:cNvSpPr txBox="1"/>
            <p:nvPr/>
          </p:nvSpPr>
          <p:spPr>
            <a:xfrm>
              <a:off x="5364490" y="3570284"/>
              <a:ext cx="5852884" cy="646331"/>
            </a:xfrm>
            <a:prstGeom prst="rect">
              <a:avLst/>
            </a:prstGeom>
            <a:noFill/>
          </p:spPr>
          <p:txBody>
            <a:bodyPr wrap="none" rtlCol="0">
              <a:spAutoFit/>
            </a:bodyPr>
            <a:lstStyle/>
            <a:p>
              <a:r>
                <a:rPr lang="en-GB" sz="3600" noProof="0" dirty="0"/>
                <a:t>Number of people who start</a:t>
              </a:r>
            </a:p>
          </p:txBody>
        </p:sp>
        <p:sp>
          <p:nvSpPr>
            <p:cNvPr id="8" name="TextBox 7">
              <a:extLst>
                <a:ext uri="{FF2B5EF4-FFF2-40B4-BE49-F238E27FC236}">
                  <a16:creationId xmlns:a16="http://schemas.microsoft.com/office/drawing/2014/main" id="{22690E07-C1D6-3257-92B1-D0DEB6F39924}"/>
                </a:ext>
              </a:extLst>
            </p:cNvPr>
            <p:cNvSpPr txBox="1"/>
            <p:nvPr/>
          </p:nvSpPr>
          <p:spPr>
            <a:xfrm>
              <a:off x="10066853" y="4092398"/>
              <a:ext cx="2056973" cy="646331"/>
            </a:xfrm>
            <a:prstGeom prst="rect">
              <a:avLst/>
            </a:prstGeom>
            <a:noFill/>
          </p:spPr>
          <p:txBody>
            <a:bodyPr wrap="none" rtlCol="0">
              <a:spAutoFit/>
            </a:bodyPr>
            <a:lstStyle/>
            <a:p>
              <a:r>
                <a:rPr lang="en-GB" sz="3600" noProof="0" dirty="0"/>
                <a:t>complete</a:t>
              </a:r>
            </a:p>
          </p:txBody>
        </p:sp>
        <p:sp>
          <p:nvSpPr>
            <p:cNvPr id="10" name="TextBox 9">
              <a:extLst>
                <a:ext uri="{FF2B5EF4-FFF2-40B4-BE49-F238E27FC236}">
                  <a16:creationId xmlns:a16="http://schemas.microsoft.com/office/drawing/2014/main" id="{20D0D31A-0960-3B79-F2F3-6E2BAB767FAD}"/>
                </a:ext>
              </a:extLst>
            </p:cNvPr>
            <p:cNvSpPr txBox="1"/>
            <p:nvPr/>
          </p:nvSpPr>
          <p:spPr>
            <a:xfrm>
              <a:off x="10066853" y="4686285"/>
              <a:ext cx="2416046" cy="646331"/>
            </a:xfrm>
            <a:prstGeom prst="rect">
              <a:avLst/>
            </a:prstGeom>
            <a:noFill/>
          </p:spPr>
          <p:txBody>
            <a:bodyPr wrap="none" rtlCol="0">
              <a:spAutoFit/>
            </a:bodyPr>
            <a:lstStyle/>
            <a:p>
              <a:r>
                <a:rPr lang="en-GB" sz="3600" noProof="0" dirty="0"/>
                <a:t>are eligible</a:t>
              </a:r>
            </a:p>
          </p:txBody>
        </p:sp>
        <p:sp>
          <p:nvSpPr>
            <p:cNvPr id="11" name="TextBox 10">
              <a:extLst>
                <a:ext uri="{FF2B5EF4-FFF2-40B4-BE49-F238E27FC236}">
                  <a16:creationId xmlns:a16="http://schemas.microsoft.com/office/drawing/2014/main" id="{55BE8108-29E5-B66C-0970-3B65F8FD3E55}"/>
                </a:ext>
              </a:extLst>
            </p:cNvPr>
            <p:cNvSpPr txBox="1"/>
            <p:nvPr/>
          </p:nvSpPr>
          <p:spPr>
            <a:xfrm>
              <a:off x="10066853" y="5286995"/>
              <a:ext cx="1492716" cy="646331"/>
            </a:xfrm>
            <a:prstGeom prst="rect">
              <a:avLst/>
            </a:prstGeom>
            <a:noFill/>
          </p:spPr>
          <p:txBody>
            <a:bodyPr wrap="none" rtlCol="0">
              <a:spAutoFit/>
            </a:bodyPr>
            <a:lstStyle/>
            <a:p>
              <a:r>
                <a:rPr lang="en-GB" sz="3600" noProof="0" dirty="0"/>
                <a:t>other?</a:t>
              </a:r>
            </a:p>
          </p:txBody>
        </p:sp>
      </p:grpSp>
      <p:cxnSp>
        <p:nvCxnSpPr>
          <p:cNvPr id="9" name="Straight Connector 8">
            <a:extLst>
              <a:ext uri="{FF2B5EF4-FFF2-40B4-BE49-F238E27FC236}">
                <a16:creationId xmlns:a16="http://schemas.microsoft.com/office/drawing/2014/main" id="{C8B4E4B9-A7BA-2DA9-9646-0BA4EA7C4C98}"/>
              </a:ext>
            </a:extLst>
          </p:cNvPr>
          <p:cNvCxnSpPr>
            <a:cxnSpLocks/>
            <a:stCxn id="4" idx="3"/>
          </p:cNvCxnSpPr>
          <p:nvPr/>
        </p:nvCxnSpPr>
        <p:spPr>
          <a:xfrm>
            <a:off x="4349186" y="3328804"/>
            <a:ext cx="743439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723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F413DE-0FE4-2FC5-4718-188DCFD6598E}"/>
              </a:ext>
            </a:extLst>
          </p:cNvPr>
          <p:cNvSpPr>
            <a:spLocks noGrp="1"/>
          </p:cNvSpPr>
          <p:nvPr>
            <p:ph type="title"/>
          </p:nvPr>
        </p:nvSpPr>
        <p:spPr/>
        <p:txBody>
          <a:bodyPr/>
          <a:lstStyle/>
          <a:p>
            <a:r>
              <a:rPr lang="en-GB" noProof="0" dirty="0"/>
              <a:t>Example: there are at least 3 definitions of turnout </a:t>
            </a:r>
            <a:r>
              <a:rPr lang="en-GB" sz="2800" noProof="0" dirty="0"/>
              <a:t>In an election, a failure to vote is an error</a:t>
            </a:r>
          </a:p>
        </p:txBody>
      </p:sp>
      <p:sp>
        <p:nvSpPr>
          <p:cNvPr id="4" name="Content Placeholder 3">
            <a:extLst>
              <a:ext uri="{FF2B5EF4-FFF2-40B4-BE49-F238E27FC236}">
                <a16:creationId xmlns:a16="http://schemas.microsoft.com/office/drawing/2014/main" id="{E532EDA6-7D02-90DC-DF52-FFE7AD0E9E52}"/>
              </a:ext>
            </a:extLst>
          </p:cNvPr>
          <p:cNvSpPr>
            <a:spLocks noGrp="1"/>
          </p:cNvSpPr>
          <p:nvPr>
            <p:ph idx="1"/>
          </p:nvPr>
        </p:nvSpPr>
        <p:spPr>
          <a:xfrm>
            <a:off x="838200" y="1836642"/>
            <a:ext cx="10515600" cy="4351338"/>
          </a:xfrm>
        </p:spPr>
        <p:txBody>
          <a:bodyPr/>
          <a:lstStyle/>
          <a:p>
            <a:pPr marL="0" indent="0">
              <a:buNone/>
            </a:pPr>
            <a:endParaRPr lang="en-GB" noProof="0" dirty="0"/>
          </a:p>
          <a:p>
            <a:pPr marL="0" indent="0">
              <a:buNone/>
            </a:pPr>
            <a:endParaRPr lang="en-GB" noProof="0" dirty="0"/>
          </a:p>
        </p:txBody>
      </p:sp>
      <p:grpSp>
        <p:nvGrpSpPr>
          <p:cNvPr id="5" name="Group 4" descr="Error rate is the number of errors divided by the number of people who start">
            <a:extLst>
              <a:ext uri="{FF2B5EF4-FFF2-40B4-BE49-F238E27FC236}">
                <a16:creationId xmlns:a16="http://schemas.microsoft.com/office/drawing/2014/main" id="{E6E5A88A-8FBA-607E-8D4C-AC9C081C6ADE}"/>
              </a:ext>
            </a:extLst>
          </p:cNvPr>
          <p:cNvGrpSpPr/>
          <p:nvPr/>
        </p:nvGrpSpPr>
        <p:grpSpPr>
          <a:xfrm>
            <a:off x="1410561" y="2467160"/>
            <a:ext cx="10757476" cy="3184252"/>
            <a:chOff x="1846496" y="2509690"/>
            <a:chExt cx="10757476" cy="3184252"/>
          </a:xfrm>
        </p:grpSpPr>
        <p:sp>
          <p:nvSpPr>
            <p:cNvPr id="6" name="TextBox 5">
              <a:extLst>
                <a:ext uri="{FF2B5EF4-FFF2-40B4-BE49-F238E27FC236}">
                  <a16:creationId xmlns:a16="http://schemas.microsoft.com/office/drawing/2014/main" id="{17544E1E-D0BE-EAD1-AC97-FAF320F6297B}"/>
                </a:ext>
              </a:extLst>
            </p:cNvPr>
            <p:cNvSpPr txBox="1"/>
            <p:nvPr/>
          </p:nvSpPr>
          <p:spPr>
            <a:xfrm>
              <a:off x="1846496" y="3017391"/>
              <a:ext cx="2518831" cy="707886"/>
            </a:xfrm>
            <a:prstGeom prst="rect">
              <a:avLst/>
            </a:prstGeom>
            <a:noFill/>
          </p:spPr>
          <p:txBody>
            <a:bodyPr wrap="none" rtlCol="0">
              <a:spAutoFit/>
            </a:bodyPr>
            <a:lstStyle/>
            <a:p>
              <a:r>
                <a:rPr lang="en-GB" sz="4000" noProof="0" dirty="0"/>
                <a:t>Turnout = </a:t>
              </a:r>
            </a:p>
          </p:txBody>
        </p:sp>
        <p:sp>
          <p:nvSpPr>
            <p:cNvPr id="7" name="TextBox 6">
              <a:extLst>
                <a:ext uri="{FF2B5EF4-FFF2-40B4-BE49-F238E27FC236}">
                  <a16:creationId xmlns:a16="http://schemas.microsoft.com/office/drawing/2014/main" id="{3AFED572-F813-D6E2-C03F-5154D6921F4D}"/>
                </a:ext>
              </a:extLst>
            </p:cNvPr>
            <p:cNvSpPr txBox="1"/>
            <p:nvPr/>
          </p:nvSpPr>
          <p:spPr>
            <a:xfrm>
              <a:off x="5364490" y="2509690"/>
              <a:ext cx="5339923" cy="646331"/>
            </a:xfrm>
            <a:prstGeom prst="rect">
              <a:avLst/>
            </a:prstGeom>
            <a:noFill/>
          </p:spPr>
          <p:txBody>
            <a:bodyPr wrap="none" rtlCol="0">
              <a:spAutoFit/>
            </a:bodyPr>
            <a:lstStyle/>
            <a:p>
              <a:r>
                <a:rPr lang="en-GB" sz="3600" noProof="0" dirty="0"/>
                <a:t>Number of votes counted</a:t>
              </a:r>
            </a:p>
          </p:txBody>
        </p:sp>
        <p:sp>
          <p:nvSpPr>
            <p:cNvPr id="8" name="TextBox 7">
              <a:extLst>
                <a:ext uri="{FF2B5EF4-FFF2-40B4-BE49-F238E27FC236}">
                  <a16:creationId xmlns:a16="http://schemas.microsoft.com/office/drawing/2014/main" id="{73C980DA-F9D1-57CF-7FEB-0BEB62EEDE79}"/>
                </a:ext>
              </a:extLst>
            </p:cNvPr>
            <p:cNvSpPr txBox="1"/>
            <p:nvPr/>
          </p:nvSpPr>
          <p:spPr>
            <a:xfrm>
              <a:off x="5364490" y="3570284"/>
              <a:ext cx="7239482" cy="2123658"/>
            </a:xfrm>
            <a:prstGeom prst="rect">
              <a:avLst/>
            </a:prstGeom>
            <a:noFill/>
          </p:spPr>
          <p:txBody>
            <a:bodyPr wrap="none" rtlCol="0">
              <a:spAutoFit/>
            </a:bodyPr>
            <a:lstStyle/>
            <a:p>
              <a:r>
                <a:rPr lang="en-GB" sz="3600" noProof="0" dirty="0"/>
                <a:t>Number of people who </a:t>
              </a:r>
            </a:p>
            <a:p>
              <a:pPr marL="514350" indent="-514350">
                <a:buAutoNum type="arabicPeriod"/>
              </a:pPr>
              <a:r>
                <a:rPr lang="en-GB" sz="3200" noProof="0" dirty="0"/>
                <a:t>Send in postal votes or go in person</a:t>
              </a:r>
            </a:p>
            <a:p>
              <a:pPr marL="514350" indent="-514350">
                <a:buAutoNum type="arabicPeriod"/>
              </a:pPr>
              <a:r>
                <a:rPr lang="en-GB" sz="3200" noProof="0" dirty="0"/>
                <a:t>Are on the electoral roll</a:t>
              </a:r>
            </a:p>
            <a:p>
              <a:pPr marL="514350" indent="-514350">
                <a:buAutoNum type="arabicPeriod"/>
              </a:pPr>
              <a:r>
                <a:rPr lang="en-GB" sz="3200" noProof="0" dirty="0"/>
                <a:t>Are in the voting-eligible population</a:t>
              </a:r>
            </a:p>
          </p:txBody>
        </p:sp>
      </p:grpSp>
      <p:cxnSp>
        <p:nvCxnSpPr>
          <p:cNvPr id="9" name="Straight Connector 8">
            <a:extLst>
              <a:ext uri="{FF2B5EF4-FFF2-40B4-BE49-F238E27FC236}">
                <a16:creationId xmlns:a16="http://schemas.microsoft.com/office/drawing/2014/main" id="{1A977420-D281-CED4-EE61-571736FC3B63}"/>
              </a:ext>
            </a:extLst>
          </p:cNvPr>
          <p:cNvCxnSpPr>
            <a:cxnSpLocks/>
          </p:cNvCxnSpPr>
          <p:nvPr/>
        </p:nvCxnSpPr>
        <p:spPr>
          <a:xfrm>
            <a:off x="4349186" y="3328804"/>
            <a:ext cx="743439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8071A8A-F2E3-475C-EDDB-89A4268EEDE2}"/>
              </a:ext>
            </a:extLst>
          </p:cNvPr>
          <p:cNvSpPr txBox="1"/>
          <p:nvPr/>
        </p:nvSpPr>
        <p:spPr>
          <a:xfrm>
            <a:off x="5613991" y="6340396"/>
            <a:ext cx="5109091" cy="369332"/>
          </a:xfrm>
          <a:prstGeom prst="rect">
            <a:avLst/>
          </a:prstGeom>
          <a:noFill/>
        </p:spPr>
        <p:txBody>
          <a:bodyPr wrap="none" rtlCol="0">
            <a:spAutoFit/>
          </a:bodyPr>
          <a:lstStyle/>
          <a:p>
            <a:r>
              <a:rPr lang="en-GB" noProof="0" dirty="0"/>
              <a:t>Thanks to Whitney Quesenbery for this example</a:t>
            </a:r>
          </a:p>
        </p:txBody>
      </p:sp>
    </p:spTree>
    <p:extLst>
      <p:ext uri="{BB962C8B-B14F-4D97-AF65-F5344CB8AC3E}">
        <p14:creationId xmlns:p14="http://schemas.microsoft.com/office/powerpoint/2010/main" val="660650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B73E9-8F7F-A507-9FE0-28B2CC50EC6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2E6D472-19A4-4C5C-7DA6-F6AD4DB0244E}"/>
              </a:ext>
            </a:extLst>
          </p:cNvPr>
          <p:cNvSpPr>
            <a:spLocks noGrp="1"/>
          </p:cNvSpPr>
          <p:nvPr>
            <p:ph type="body" idx="2"/>
          </p:nvPr>
        </p:nvSpPr>
        <p:spPr/>
        <p:txBody>
          <a:bodyPr/>
          <a:lstStyle/>
          <a:p>
            <a:r>
              <a:rPr lang="en-GB" noProof="0" dirty="0"/>
              <a:t>Takeaway</a:t>
            </a:r>
          </a:p>
        </p:txBody>
      </p:sp>
      <p:sp>
        <p:nvSpPr>
          <p:cNvPr id="4" name="Text Placeholder 3">
            <a:extLst>
              <a:ext uri="{FF2B5EF4-FFF2-40B4-BE49-F238E27FC236}">
                <a16:creationId xmlns:a16="http://schemas.microsoft.com/office/drawing/2014/main" id="{38933AF4-FDD4-B9DD-3D05-F1D7032612BF}"/>
              </a:ext>
            </a:extLst>
          </p:cNvPr>
          <p:cNvSpPr>
            <a:spLocks noGrp="1"/>
          </p:cNvSpPr>
          <p:nvPr>
            <p:ph type="body" idx="1"/>
          </p:nvPr>
        </p:nvSpPr>
        <p:spPr>
          <a:xfrm>
            <a:off x="4766734" y="273053"/>
            <a:ext cx="6401276" cy="5853113"/>
          </a:xfrm>
        </p:spPr>
        <p:txBody>
          <a:bodyPr/>
          <a:lstStyle/>
          <a:p>
            <a:pPr marL="360363" indent="0"/>
            <a:r>
              <a:rPr lang="en-GB" noProof="0" dirty="0"/>
              <a:t>To track your error rates:</a:t>
            </a:r>
          </a:p>
          <a:p>
            <a:pPr marL="931863" indent="-571500">
              <a:buFont typeface="Arial" panose="020B0604020202020204" pitchFamily="34" charset="0"/>
              <a:buChar char="•"/>
            </a:pPr>
            <a:r>
              <a:rPr lang="en-GB" noProof="0" dirty="0"/>
              <a:t>Count the errors </a:t>
            </a:r>
          </a:p>
          <a:p>
            <a:pPr marL="931863" indent="-571500">
              <a:buFont typeface="Arial" panose="020B0604020202020204" pitchFamily="34" charset="0"/>
              <a:buChar char="•"/>
            </a:pPr>
            <a:r>
              <a:rPr lang="en-GB" noProof="0" dirty="0"/>
              <a:t>Think hard about </a:t>
            </a:r>
            <a:br>
              <a:rPr lang="en-GB" noProof="0" dirty="0"/>
            </a:br>
            <a:r>
              <a:rPr lang="en-GB" noProof="0" dirty="0"/>
              <a:t>what you divide by</a:t>
            </a:r>
          </a:p>
        </p:txBody>
      </p:sp>
    </p:spTree>
    <p:extLst>
      <p:ext uri="{BB962C8B-B14F-4D97-AF65-F5344CB8AC3E}">
        <p14:creationId xmlns:p14="http://schemas.microsoft.com/office/powerpoint/2010/main" val="3299959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17129-3E1C-5127-6737-BC2D4509C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33497D-5F09-C831-CC45-C0C5245E25A2}"/>
              </a:ext>
            </a:extLst>
          </p:cNvPr>
          <p:cNvSpPr>
            <a:spLocks noGrp="1"/>
          </p:cNvSpPr>
          <p:nvPr>
            <p:ph type="title"/>
          </p:nvPr>
        </p:nvSpPr>
        <p:spPr/>
        <p:txBody>
          <a:bodyPr/>
          <a:lstStyle/>
          <a:p>
            <a:r>
              <a:rPr lang="en-GB" noProof="0" dirty="0">
                <a:solidFill>
                  <a:srgbClr val="009999"/>
                </a:solidFill>
                <a:latin typeface="Arial Narrow"/>
              </a:rPr>
              <a:t>Agenda</a:t>
            </a:r>
            <a:endParaRPr lang="en-GB" noProof="0" dirty="0"/>
          </a:p>
        </p:txBody>
      </p:sp>
      <p:sp>
        <p:nvSpPr>
          <p:cNvPr id="3" name="Content Placeholder 2">
            <a:extLst>
              <a:ext uri="{FF2B5EF4-FFF2-40B4-BE49-F238E27FC236}">
                <a16:creationId xmlns:a16="http://schemas.microsoft.com/office/drawing/2014/main" id="{C9D7816F-84CE-3256-8741-754DBCB0D026}"/>
              </a:ext>
            </a:extLst>
          </p:cNvPr>
          <p:cNvSpPr>
            <a:spLocks noGrp="1"/>
          </p:cNvSpPr>
          <p:nvPr>
            <p:ph idx="1"/>
          </p:nvPr>
        </p:nvSpPr>
        <p:spPr/>
        <p:txBody>
          <a:bodyPr vert="horz" lIns="91440" tIns="45720" rIns="91440" bIns="45720" rtlCol="0" anchor="t">
            <a:normAutofit/>
          </a:bodyPr>
          <a:lstStyle/>
          <a:p>
            <a:pPr marL="0" indent="0">
              <a:spcBef>
                <a:spcPts val="0"/>
              </a:spcBef>
              <a:buNone/>
            </a:pPr>
            <a:r>
              <a:rPr lang="en-GB" strike="sngStrike" dirty="0">
                <a:solidFill>
                  <a:schemeClr val="bg1">
                    <a:lumMod val="75000"/>
                  </a:schemeClr>
                </a:solidFill>
                <a:latin typeface="Arial"/>
                <a:cs typeface="Arial"/>
              </a:rPr>
              <a:t>Think about fudging forms</a:t>
            </a:r>
          </a:p>
          <a:p>
            <a:pPr marL="0" indent="0">
              <a:spcBef>
                <a:spcPts val="0"/>
              </a:spcBef>
              <a:buNone/>
            </a:pPr>
            <a:r>
              <a:rPr lang="en-GB" strike="sngStrike" dirty="0">
                <a:solidFill>
                  <a:schemeClr val="bg1">
                    <a:lumMod val="75000"/>
                  </a:schemeClr>
                </a:solidFill>
                <a:latin typeface="Arial"/>
                <a:cs typeface="Arial"/>
              </a:rPr>
              <a:t>Consider errors in the services we work on</a:t>
            </a:r>
          </a:p>
          <a:p>
            <a:pPr marL="0" indent="0">
              <a:spcBef>
                <a:spcPts val="0"/>
              </a:spcBef>
              <a:buNone/>
            </a:pPr>
            <a:r>
              <a:rPr lang="en-GB" strike="sngStrike" dirty="0">
                <a:solidFill>
                  <a:schemeClr val="bg1">
                    <a:lumMod val="75000"/>
                  </a:schemeClr>
                </a:solidFill>
                <a:latin typeface="Arial"/>
                <a:cs typeface="Arial"/>
              </a:rPr>
              <a:t>Try using “Six ways to think about errors”</a:t>
            </a:r>
          </a:p>
          <a:p>
            <a:pPr marL="0" indent="0">
              <a:spcBef>
                <a:spcPts val="0"/>
              </a:spcBef>
              <a:buNone/>
            </a:pPr>
            <a:r>
              <a:rPr lang="en-GB" strike="sngStrike" dirty="0">
                <a:solidFill>
                  <a:schemeClr val="bg1">
                    <a:lumMod val="75000"/>
                  </a:schemeClr>
                </a:solidFill>
                <a:latin typeface="Arial"/>
                <a:cs typeface="Arial"/>
              </a:rPr>
              <a:t>Focus on error rates</a:t>
            </a:r>
          </a:p>
          <a:p>
            <a:pPr marL="0" indent="0">
              <a:lnSpc>
                <a:spcPct val="100000"/>
              </a:lnSpc>
              <a:spcBef>
                <a:spcPts val="0"/>
              </a:spcBef>
              <a:buNone/>
            </a:pPr>
            <a:r>
              <a:rPr lang="en-GB" noProof="0" dirty="0">
                <a:solidFill>
                  <a:srgbClr val="009999"/>
                </a:solidFill>
                <a:latin typeface="Arial"/>
                <a:cs typeface="Arial"/>
              </a:rPr>
              <a:t>Meet the data quality framework</a:t>
            </a:r>
            <a:endParaRPr lang="en-GB" noProof="0" dirty="0">
              <a:solidFill>
                <a:srgbClr val="000000"/>
              </a:solidFill>
              <a:latin typeface="Arial"/>
              <a:cs typeface="Arial"/>
            </a:endParaRPr>
          </a:p>
          <a:p>
            <a:pPr marL="0" indent="0">
              <a:lnSpc>
                <a:spcPct val="100000"/>
              </a:lnSpc>
              <a:spcBef>
                <a:spcPts val="0"/>
              </a:spcBef>
              <a:buNone/>
            </a:pPr>
            <a:r>
              <a:rPr lang="en-GB" noProof="0" dirty="0">
                <a:solidFill>
                  <a:srgbClr val="009999"/>
                </a:solidFill>
                <a:latin typeface="Arial"/>
                <a:cs typeface="Arial"/>
              </a:rPr>
              <a:t>Think about what we might do differently</a:t>
            </a:r>
          </a:p>
          <a:p>
            <a:endParaRPr lang="en-GB" noProof="0" dirty="0"/>
          </a:p>
        </p:txBody>
      </p:sp>
    </p:spTree>
    <p:extLst>
      <p:ext uri="{BB962C8B-B14F-4D97-AF65-F5344CB8AC3E}">
        <p14:creationId xmlns:p14="http://schemas.microsoft.com/office/powerpoint/2010/main" val="1991662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D4BA3-456F-C118-A6B0-11EECEFB8E51}"/>
              </a:ext>
            </a:extLst>
          </p:cNvPr>
          <p:cNvSpPr>
            <a:spLocks noGrp="1"/>
          </p:cNvSpPr>
          <p:nvPr>
            <p:ph type="title"/>
          </p:nvPr>
        </p:nvSpPr>
        <p:spPr/>
        <p:txBody>
          <a:bodyPr/>
          <a:lstStyle/>
          <a:p>
            <a:r>
              <a:rPr lang="en-GB" dirty="0"/>
              <a:t>Data in use can conflict with data as collected</a:t>
            </a:r>
          </a:p>
        </p:txBody>
      </p:sp>
      <p:pic>
        <p:nvPicPr>
          <p:cNvPr id="1026" name="Picture 2" descr="Cory Barger, bassoonist and practice coach for musicians, with her bassoon - a very large woodwind instrument">
            <a:extLst>
              <a:ext uri="{FF2B5EF4-FFF2-40B4-BE49-F238E27FC236}">
                <a16:creationId xmlns:a16="http://schemas.microsoft.com/office/drawing/2014/main" id="{449A4DDC-8C66-A4C6-678E-C04F3E95E2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818" y="1690688"/>
            <a:ext cx="381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lueSky post from Cory Barger, (she/her)&#10;4.4 Cory Barger (she/her)&#10;@corybee.bsky.social&#10;&#10;I was on a tour once and we were delayed two hours because the passenger count did not match the ticket count, even though we said repeatedly that four of the tickets were for instruments, they kept saying &quot;no it’s not that&quot; and it was that&#10;21:49 • 9 Feb 2026&#10;19 likes&#10;&#10;">
            <a:extLst>
              <a:ext uri="{FF2B5EF4-FFF2-40B4-BE49-F238E27FC236}">
                <a16:creationId xmlns:a16="http://schemas.microsoft.com/office/drawing/2014/main" id="{AF908CB4-B133-E8E9-4D57-C9E99F0E4617}"/>
              </a:ext>
            </a:extLst>
          </p:cNvPr>
          <p:cNvPicPr>
            <a:picLocks noChangeAspect="1"/>
          </p:cNvPicPr>
          <p:nvPr/>
        </p:nvPicPr>
        <p:blipFill>
          <a:blip r:embed="rId3"/>
          <a:stretch>
            <a:fillRect/>
          </a:stretch>
        </p:blipFill>
        <p:spPr>
          <a:xfrm>
            <a:off x="5117711" y="1882191"/>
            <a:ext cx="6627751" cy="2679536"/>
          </a:xfrm>
          <a:prstGeom prst="rect">
            <a:avLst/>
          </a:prstGeom>
        </p:spPr>
      </p:pic>
    </p:spTree>
    <p:extLst>
      <p:ext uri="{BB962C8B-B14F-4D97-AF65-F5344CB8AC3E}">
        <p14:creationId xmlns:p14="http://schemas.microsoft.com/office/powerpoint/2010/main" val="2277590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27611-61B3-F99D-BA51-A4A668510DDA}"/>
              </a:ext>
            </a:extLst>
          </p:cNvPr>
          <p:cNvSpPr>
            <a:spLocks noGrp="1"/>
          </p:cNvSpPr>
          <p:nvPr>
            <p:ph type="title"/>
          </p:nvPr>
        </p:nvSpPr>
        <p:spPr/>
        <p:txBody>
          <a:bodyPr>
            <a:normAutofit/>
          </a:bodyPr>
          <a:lstStyle/>
          <a:p>
            <a:r>
              <a:rPr lang="en-GB" noProof="0" dirty="0"/>
              <a:t>Martin Jordan announced error rate as a metric</a:t>
            </a:r>
          </a:p>
        </p:txBody>
      </p:sp>
      <p:pic>
        <p:nvPicPr>
          <p:cNvPr id="6" name="Picture 5" descr="Martin Jordan ‪@martinjordan.com‬&#10;&#10;Non-fun fact: &#10;&#10;There are error rates for various government services and related forms far beyond 90%.&#10;&#10;Government does not ask people to submit the necessary information and documents and then cannot make a decision.&#10;&#10;Error rate is now a central metric tracked in various of our work streams.&#10;August 13, 2024 at 5:35 PM&#10;&#10;Everybody can reply">
            <a:extLst>
              <a:ext uri="{FF2B5EF4-FFF2-40B4-BE49-F238E27FC236}">
                <a16:creationId xmlns:a16="http://schemas.microsoft.com/office/drawing/2014/main" id="{612CF308-43A2-5FD2-D13B-608CC00FCF70}"/>
              </a:ext>
            </a:extLst>
          </p:cNvPr>
          <p:cNvPicPr>
            <a:picLocks noChangeAspect="1"/>
          </p:cNvPicPr>
          <p:nvPr/>
        </p:nvPicPr>
        <p:blipFill>
          <a:blip r:embed="rId2"/>
          <a:stretch>
            <a:fillRect/>
          </a:stretch>
        </p:blipFill>
        <p:spPr>
          <a:xfrm>
            <a:off x="2256034" y="1690688"/>
            <a:ext cx="7387623" cy="4180496"/>
          </a:xfrm>
          <a:prstGeom prst="rect">
            <a:avLst/>
          </a:prstGeom>
          <a:ln>
            <a:solidFill>
              <a:srgbClr val="009999"/>
            </a:solidFill>
          </a:ln>
        </p:spPr>
      </p:pic>
      <p:sp>
        <p:nvSpPr>
          <p:cNvPr id="10" name="TextBox 9">
            <a:extLst>
              <a:ext uri="{FF2B5EF4-FFF2-40B4-BE49-F238E27FC236}">
                <a16:creationId xmlns:a16="http://schemas.microsoft.com/office/drawing/2014/main" id="{61FB334C-24B8-FB7F-087A-9B9F7470D0A9}"/>
              </a:ext>
            </a:extLst>
          </p:cNvPr>
          <p:cNvSpPr txBox="1"/>
          <p:nvPr/>
        </p:nvSpPr>
        <p:spPr>
          <a:xfrm>
            <a:off x="5280917" y="6354375"/>
            <a:ext cx="6449603" cy="276999"/>
          </a:xfrm>
          <a:prstGeom prst="rect">
            <a:avLst/>
          </a:prstGeom>
          <a:noFill/>
        </p:spPr>
        <p:txBody>
          <a:bodyPr wrap="square">
            <a:spAutoFit/>
          </a:bodyPr>
          <a:lstStyle/>
          <a:p>
            <a:pPr algn="r"/>
            <a:r>
              <a:rPr lang="en-GB" sz="1200" noProof="0" dirty="0"/>
              <a:t>https://bsky.app/profile/martinjordan.com/post/3kzmgtkdcuz2k</a:t>
            </a:r>
          </a:p>
        </p:txBody>
      </p:sp>
    </p:spTree>
    <p:extLst>
      <p:ext uri="{BB962C8B-B14F-4D97-AF65-F5344CB8AC3E}">
        <p14:creationId xmlns:p14="http://schemas.microsoft.com/office/powerpoint/2010/main" val="36256775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12109-5116-8726-3B60-77FCC60020D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6030F0C-87AE-EC46-662D-7CC8AF708908}"/>
              </a:ext>
            </a:extLst>
          </p:cNvPr>
          <p:cNvSpPr>
            <a:spLocks noGrp="1"/>
          </p:cNvSpPr>
          <p:nvPr>
            <p:ph type="body" idx="2"/>
          </p:nvPr>
        </p:nvSpPr>
        <p:spPr/>
        <p:txBody>
          <a:bodyPr/>
          <a:lstStyle/>
          <a:p>
            <a:r>
              <a:rPr lang="en-GB" noProof="0" dirty="0"/>
              <a:t>Previous</a:t>
            </a:r>
          </a:p>
          <a:p>
            <a:r>
              <a:rPr lang="en-GB" noProof="0" dirty="0"/>
              <a:t>takeaway</a:t>
            </a:r>
          </a:p>
        </p:txBody>
      </p:sp>
      <p:sp>
        <p:nvSpPr>
          <p:cNvPr id="4" name="Text Placeholder 3">
            <a:extLst>
              <a:ext uri="{FF2B5EF4-FFF2-40B4-BE49-F238E27FC236}">
                <a16:creationId xmlns:a16="http://schemas.microsoft.com/office/drawing/2014/main" id="{F21E7B2A-9671-7DBD-5FD0-BF219F67E271}"/>
              </a:ext>
            </a:extLst>
          </p:cNvPr>
          <p:cNvSpPr>
            <a:spLocks noGrp="1"/>
          </p:cNvSpPr>
          <p:nvPr>
            <p:ph type="body" idx="1"/>
          </p:nvPr>
        </p:nvSpPr>
        <p:spPr/>
        <p:txBody>
          <a:bodyPr/>
          <a:lstStyle/>
          <a:p>
            <a:pPr marL="360363" indent="0"/>
            <a:r>
              <a:rPr lang="en-GB" noProof="0" dirty="0"/>
              <a:t>There are many ways in which the data we collect isn’t entirely accurate</a:t>
            </a:r>
          </a:p>
        </p:txBody>
      </p:sp>
    </p:spTree>
    <p:extLst>
      <p:ext uri="{BB962C8B-B14F-4D97-AF65-F5344CB8AC3E}">
        <p14:creationId xmlns:p14="http://schemas.microsoft.com/office/powerpoint/2010/main" val="322438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D6A3E0-BAD3-4CE3-591B-FA18415D3EF4}"/>
              </a:ext>
            </a:extLst>
          </p:cNvPr>
          <p:cNvSpPr>
            <a:spLocks noGrp="1"/>
          </p:cNvSpPr>
          <p:nvPr>
            <p:ph type="title"/>
          </p:nvPr>
        </p:nvSpPr>
        <p:spPr/>
        <p:txBody>
          <a:bodyPr/>
          <a:lstStyle/>
          <a:p>
            <a:r>
              <a:rPr lang="en-GB" noProof="0" dirty="0"/>
              <a:t>Data quality can deteriorate or change all by itself </a:t>
            </a:r>
          </a:p>
        </p:txBody>
      </p:sp>
      <p:sp>
        <p:nvSpPr>
          <p:cNvPr id="6" name="Content Placeholder 5">
            <a:extLst>
              <a:ext uri="{FF2B5EF4-FFF2-40B4-BE49-F238E27FC236}">
                <a16:creationId xmlns:a16="http://schemas.microsoft.com/office/drawing/2014/main" id="{D2055590-E964-D8D1-A5E3-33BB3F746951}"/>
              </a:ext>
            </a:extLst>
          </p:cNvPr>
          <p:cNvSpPr>
            <a:spLocks noGrp="1"/>
          </p:cNvSpPr>
          <p:nvPr>
            <p:ph idx="1"/>
          </p:nvPr>
        </p:nvSpPr>
        <p:spPr/>
        <p:txBody>
          <a:bodyPr>
            <a:normAutofit/>
          </a:bodyPr>
          <a:lstStyle/>
          <a:p>
            <a:pPr marL="0" indent="0">
              <a:buNone/>
            </a:pPr>
            <a:r>
              <a:rPr lang="en-GB" noProof="0" dirty="0"/>
              <a:t>People change</a:t>
            </a:r>
          </a:p>
          <a:p>
            <a:pPr lvl="1"/>
            <a:r>
              <a:rPr lang="en-GB" dirty="0"/>
              <a:t>Lose their credit card</a:t>
            </a:r>
          </a:p>
          <a:p>
            <a:pPr lvl="1"/>
            <a:r>
              <a:rPr lang="en-GB" noProof="0" dirty="0"/>
              <a:t>Move house</a:t>
            </a:r>
          </a:p>
          <a:p>
            <a:pPr lvl="1"/>
            <a:r>
              <a:rPr lang="en-GB" noProof="0" dirty="0"/>
              <a:t>Change jobs</a:t>
            </a:r>
          </a:p>
          <a:p>
            <a:pPr lvl="1"/>
            <a:r>
              <a:rPr lang="en-GB" noProof="0" dirty="0"/>
              <a:t>And many others</a:t>
            </a:r>
          </a:p>
          <a:p>
            <a:pPr marL="0" indent="0">
              <a:buNone/>
            </a:pPr>
            <a:r>
              <a:rPr lang="en-GB" noProof="0" dirty="0"/>
              <a:t>Organisations change</a:t>
            </a:r>
          </a:p>
          <a:p>
            <a:pPr lvl="1"/>
            <a:r>
              <a:rPr lang="en-GB" noProof="0" dirty="0"/>
              <a:t>Delete an old product</a:t>
            </a:r>
          </a:p>
          <a:p>
            <a:pPr lvl="1"/>
            <a:r>
              <a:rPr lang="en-GB" dirty="0"/>
              <a:t>Add a new one</a:t>
            </a:r>
          </a:p>
          <a:p>
            <a:pPr lvl="1"/>
            <a:r>
              <a:rPr lang="en-GB" noProof="0" dirty="0"/>
              <a:t>Are affected by energy costs</a:t>
            </a:r>
          </a:p>
          <a:p>
            <a:pPr lvl="1"/>
            <a:r>
              <a:rPr lang="en-GB" noProof="0" dirty="0"/>
              <a:t>And many others</a:t>
            </a:r>
          </a:p>
        </p:txBody>
      </p:sp>
      <p:pic>
        <p:nvPicPr>
          <p:cNvPr id="8" name="Picture 7" descr="Boxes packed and taped shut ahead of a move">
            <a:extLst>
              <a:ext uri="{FF2B5EF4-FFF2-40B4-BE49-F238E27FC236}">
                <a16:creationId xmlns:a16="http://schemas.microsoft.com/office/drawing/2014/main" id="{8BDB0457-3D9A-DF20-F606-DDF59B265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0561" y="2948407"/>
            <a:ext cx="4762500" cy="3009900"/>
          </a:xfrm>
          <a:prstGeom prst="rect">
            <a:avLst/>
          </a:prstGeom>
        </p:spPr>
      </p:pic>
      <p:sp>
        <p:nvSpPr>
          <p:cNvPr id="9" name="TextBox 8">
            <a:extLst>
              <a:ext uri="{FF2B5EF4-FFF2-40B4-BE49-F238E27FC236}">
                <a16:creationId xmlns:a16="http://schemas.microsoft.com/office/drawing/2014/main" id="{CEF2D8D6-6E82-95CA-3EED-EE61CDC8D803}"/>
              </a:ext>
            </a:extLst>
          </p:cNvPr>
          <p:cNvSpPr txBox="1"/>
          <p:nvPr/>
        </p:nvSpPr>
        <p:spPr>
          <a:xfrm>
            <a:off x="9311811" y="6373823"/>
            <a:ext cx="2605200" cy="276999"/>
          </a:xfrm>
          <a:prstGeom prst="rect">
            <a:avLst/>
          </a:prstGeom>
          <a:noFill/>
        </p:spPr>
        <p:txBody>
          <a:bodyPr wrap="none" rtlCol="0">
            <a:spAutoFit/>
          </a:bodyPr>
          <a:lstStyle/>
          <a:p>
            <a:r>
              <a:rPr lang="en-GB" sz="1200" b="0" i="0" noProof="0" dirty="0">
                <a:solidFill>
                  <a:srgbClr val="000000"/>
                </a:solidFill>
                <a:effectLst/>
              </a:rPr>
              <a:t>Photo by </a:t>
            </a:r>
            <a:r>
              <a:rPr lang="en-GB" sz="1200" b="0" i="0" noProof="0" dirty="0">
                <a:solidFill>
                  <a:srgbClr val="767676"/>
                </a:solidFill>
                <a:effectLst/>
                <a:hlinkClick r:id="rId3"/>
              </a:rPr>
              <a:t>Michal Balog</a:t>
            </a:r>
            <a:r>
              <a:rPr lang="en-GB" sz="1200" b="0" i="0" noProof="0" dirty="0">
                <a:solidFill>
                  <a:srgbClr val="000000"/>
                </a:solidFill>
                <a:effectLst/>
              </a:rPr>
              <a:t> on </a:t>
            </a:r>
            <a:r>
              <a:rPr lang="en-GB" sz="1200" b="0" i="0" noProof="0" dirty="0" err="1">
                <a:solidFill>
                  <a:srgbClr val="767676"/>
                </a:solidFill>
                <a:effectLst/>
                <a:hlinkClick r:id="rId4"/>
              </a:rPr>
              <a:t>Unsplash</a:t>
            </a:r>
            <a:endParaRPr lang="en-GB" sz="1200" noProof="0" dirty="0"/>
          </a:p>
        </p:txBody>
      </p:sp>
    </p:spTree>
    <p:extLst>
      <p:ext uri="{BB962C8B-B14F-4D97-AF65-F5344CB8AC3E}">
        <p14:creationId xmlns:p14="http://schemas.microsoft.com/office/powerpoint/2010/main" val="2961411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A968C-84EC-0081-7AB2-B497D0201E1D}"/>
              </a:ext>
            </a:extLst>
          </p:cNvPr>
          <p:cNvSpPr>
            <a:spLocks noGrp="1"/>
          </p:cNvSpPr>
          <p:nvPr>
            <p:ph type="title"/>
          </p:nvPr>
        </p:nvSpPr>
        <p:spPr>
          <a:xfrm>
            <a:off x="839788" y="457200"/>
            <a:ext cx="4800724" cy="2294878"/>
          </a:xfrm>
        </p:spPr>
        <p:txBody>
          <a:bodyPr/>
          <a:lstStyle/>
          <a:p>
            <a:r>
              <a:rPr lang="en-GB" dirty="0"/>
              <a:t>Missing data can have serious effects </a:t>
            </a:r>
          </a:p>
        </p:txBody>
      </p:sp>
      <p:sp>
        <p:nvSpPr>
          <p:cNvPr id="9" name="Text Placeholder 8">
            <a:extLst>
              <a:ext uri="{FF2B5EF4-FFF2-40B4-BE49-F238E27FC236}">
                <a16:creationId xmlns:a16="http://schemas.microsoft.com/office/drawing/2014/main" id="{A5C258D6-1298-DA07-534F-2E517ED82D74}"/>
              </a:ext>
            </a:extLst>
          </p:cNvPr>
          <p:cNvSpPr>
            <a:spLocks noGrp="1"/>
          </p:cNvSpPr>
          <p:nvPr>
            <p:ph type="body" sz="half" idx="2"/>
          </p:nvPr>
        </p:nvSpPr>
        <p:spPr/>
        <p:txBody>
          <a:bodyPr/>
          <a:lstStyle/>
          <a:p>
            <a:r>
              <a:rPr lang="en-GB" dirty="0"/>
              <a:t>The Home Office destroyed the documents that migrants later needed to prove their right to remain</a:t>
            </a:r>
          </a:p>
        </p:txBody>
      </p:sp>
      <p:pic>
        <p:nvPicPr>
          <p:cNvPr id="5" name="Picture 4" descr="screengrab of BBC News story featuring photo of Michael Braithwaite, sacked from his job after his employer ruled he was an illegal immigrant. The headline reads 'Windrush migrants facing deportation threat'">
            <a:extLst>
              <a:ext uri="{FF2B5EF4-FFF2-40B4-BE49-F238E27FC236}">
                <a16:creationId xmlns:a16="http://schemas.microsoft.com/office/drawing/2014/main" id="{76961C03-E2A6-10A6-A64F-BDFEA81B1EDF}"/>
              </a:ext>
            </a:extLst>
          </p:cNvPr>
          <p:cNvPicPr>
            <a:picLocks noChangeAspect="1"/>
          </p:cNvPicPr>
          <p:nvPr/>
        </p:nvPicPr>
        <p:blipFill>
          <a:blip r:embed="rId2"/>
          <a:stretch>
            <a:fillRect/>
          </a:stretch>
        </p:blipFill>
        <p:spPr>
          <a:xfrm>
            <a:off x="5954237" y="587412"/>
            <a:ext cx="5790476" cy="5457143"/>
          </a:xfrm>
          <a:prstGeom prst="rect">
            <a:avLst/>
          </a:prstGeom>
        </p:spPr>
      </p:pic>
      <p:sp>
        <p:nvSpPr>
          <p:cNvPr id="7" name="TextBox 6">
            <a:extLst>
              <a:ext uri="{FF2B5EF4-FFF2-40B4-BE49-F238E27FC236}">
                <a16:creationId xmlns:a16="http://schemas.microsoft.com/office/drawing/2014/main" id="{777473F3-5EF2-BE1B-682F-A1148AE5A68D}"/>
              </a:ext>
            </a:extLst>
          </p:cNvPr>
          <p:cNvSpPr txBox="1"/>
          <p:nvPr/>
        </p:nvSpPr>
        <p:spPr>
          <a:xfrm>
            <a:off x="5954237" y="6369583"/>
            <a:ext cx="4905053" cy="307777"/>
          </a:xfrm>
          <a:prstGeom prst="rect">
            <a:avLst/>
          </a:prstGeom>
          <a:noFill/>
        </p:spPr>
        <p:txBody>
          <a:bodyPr wrap="square">
            <a:spAutoFit/>
          </a:bodyPr>
          <a:lstStyle/>
          <a:p>
            <a:r>
              <a:rPr lang="en-US" sz="1400" dirty="0">
                <a:hlinkClick r:id="rId3"/>
              </a:rPr>
              <a:t>'Windrush' migrants facing deportation threat - BBC News</a:t>
            </a:r>
            <a:endParaRPr lang="en-GB" sz="1400" dirty="0"/>
          </a:p>
        </p:txBody>
      </p:sp>
    </p:spTree>
    <p:extLst>
      <p:ext uri="{BB962C8B-B14F-4D97-AF65-F5344CB8AC3E}">
        <p14:creationId xmlns:p14="http://schemas.microsoft.com/office/powerpoint/2010/main" val="1212341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BF23B-EF1A-542F-E96A-F2DDD3E9B5E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D31B322-6F0C-E77F-D8E5-9B4975A48DA9}"/>
              </a:ext>
            </a:extLst>
          </p:cNvPr>
          <p:cNvSpPr>
            <a:spLocks noGrp="1"/>
          </p:cNvSpPr>
          <p:nvPr>
            <p:ph type="body" idx="2"/>
          </p:nvPr>
        </p:nvSpPr>
        <p:spPr/>
        <p:txBody>
          <a:bodyPr/>
          <a:lstStyle/>
          <a:p>
            <a:r>
              <a:rPr lang="en-GB" noProof="0" dirty="0"/>
              <a:t>Previous</a:t>
            </a:r>
          </a:p>
          <a:p>
            <a:r>
              <a:rPr lang="en-GB" noProof="0" dirty="0"/>
              <a:t>takeaway</a:t>
            </a:r>
          </a:p>
        </p:txBody>
      </p:sp>
      <p:sp>
        <p:nvSpPr>
          <p:cNvPr id="4" name="Text Placeholder 3">
            <a:extLst>
              <a:ext uri="{FF2B5EF4-FFF2-40B4-BE49-F238E27FC236}">
                <a16:creationId xmlns:a16="http://schemas.microsoft.com/office/drawing/2014/main" id="{A4B4201D-D171-3098-6047-349533620A6A}"/>
              </a:ext>
            </a:extLst>
          </p:cNvPr>
          <p:cNvSpPr>
            <a:spLocks noGrp="1"/>
          </p:cNvSpPr>
          <p:nvPr>
            <p:ph type="body" idx="1"/>
          </p:nvPr>
        </p:nvSpPr>
        <p:spPr/>
        <p:txBody>
          <a:bodyPr/>
          <a:lstStyle/>
          <a:p>
            <a:pPr marL="360363" indent="0"/>
            <a:r>
              <a:rPr lang="en-GB" noProof="0" dirty="0"/>
              <a:t>There are many ways in which the data we collect isn’t entirely accurate</a:t>
            </a:r>
          </a:p>
        </p:txBody>
      </p:sp>
    </p:spTree>
    <p:extLst>
      <p:ext uri="{BB962C8B-B14F-4D97-AF65-F5344CB8AC3E}">
        <p14:creationId xmlns:p14="http://schemas.microsoft.com/office/powerpoint/2010/main" val="2634353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7DFAE-E226-D4B5-C3A5-18F49948CAB4}"/>
            </a:ext>
          </a:extLst>
        </p:cNvPr>
        <p:cNvGrpSpPr/>
        <p:nvPr/>
      </p:nvGrpSpPr>
      <p:grpSpPr>
        <a:xfrm>
          <a:off x="0" y="0"/>
          <a:ext cx="0" cy="0"/>
          <a:chOff x="0" y="0"/>
          <a:chExt cx="0" cy="0"/>
        </a:xfrm>
      </p:grpSpPr>
      <p:sp>
        <p:nvSpPr>
          <p:cNvPr id="7" name="Text Placeholder 4">
            <a:extLst>
              <a:ext uri="{FF2B5EF4-FFF2-40B4-BE49-F238E27FC236}">
                <a16:creationId xmlns:a16="http://schemas.microsoft.com/office/drawing/2014/main" id="{E9E89D3A-9264-9BC6-9871-130A9A78F109}"/>
              </a:ext>
            </a:extLst>
          </p:cNvPr>
          <p:cNvSpPr>
            <a:spLocks noGrp="1"/>
          </p:cNvSpPr>
          <p:nvPr>
            <p:ph type="body" idx="2"/>
          </p:nvPr>
        </p:nvSpPr>
        <p:spPr>
          <a:xfrm>
            <a:off x="274110" y="263526"/>
            <a:ext cx="4011084" cy="4691063"/>
          </a:xfrm>
        </p:spPr>
        <p:txBody>
          <a:bodyPr/>
          <a:lstStyle/>
          <a:p>
            <a:r>
              <a:rPr lang="en-GB" noProof="0" dirty="0"/>
              <a:t>New</a:t>
            </a:r>
          </a:p>
          <a:p>
            <a:r>
              <a:rPr lang="en-GB" noProof="0" dirty="0"/>
              <a:t>takeaway</a:t>
            </a:r>
          </a:p>
        </p:txBody>
      </p:sp>
      <p:sp>
        <p:nvSpPr>
          <p:cNvPr id="4" name="Text Placeholder 3">
            <a:extLst>
              <a:ext uri="{FF2B5EF4-FFF2-40B4-BE49-F238E27FC236}">
                <a16:creationId xmlns:a16="http://schemas.microsoft.com/office/drawing/2014/main" id="{3FA5E58C-321C-31B3-B692-5B02F8D1069A}"/>
              </a:ext>
            </a:extLst>
          </p:cNvPr>
          <p:cNvSpPr>
            <a:spLocks noGrp="1"/>
          </p:cNvSpPr>
          <p:nvPr>
            <p:ph type="body" idx="1"/>
          </p:nvPr>
        </p:nvSpPr>
        <p:spPr/>
        <p:txBody>
          <a:bodyPr/>
          <a:lstStyle/>
          <a:p>
            <a:pPr marL="360363" indent="0"/>
            <a:r>
              <a:rPr lang="en-GB" noProof="0" dirty="0"/>
              <a:t>There are many ways in which the data we use isn’t </a:t>
            </a:r>
            <a:br>
              <a:rPr lang="en-GB" noProof="0" dirty="0"/>
            </a:br>
            <a:r>
              <a:rPr lang="en-GB" noProof="0" dirty="0"/>
              <a:t>entirely accurate</a:t>
            </a:r>
          </a:p>
        </p:txBody>
      </p:sp>
    </p:spTree>
    <p:extLst>
      <p:ext uri="{BB962C8B-B14F-4D97-AF65-F5344CB8AC3E}">
        <p14:creationId xmlns:p14="http://schemas.microsoft.com/office/powerpoint/2010/main" val="2455690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AF869-2D85-FD2A-A27E-858FBCC09E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C28775-9B9F-17FE-693E-114165497F21}"/>
              </a:ext>
            </a:extLst>
          </p:cNvPr>
          <p:cNvSpPr>
            <a:spLocks noGrp="1"/>
          </p:cNvSpPr>
          <p:nvPr>
            <p:ph type="title"/>
          </p:nvPr>
        </p:nvSpPr>
        <p:spPr>
          <a:xfrm>
            <a:off x="838200" y="365125"/>
            <a:ext cx="10515600" cy="1325563"/>
          </a:xfrm>
        </p:spPr>
        <p:txBody>
          <a:bodyPr>
            <a:normAutofit/>
          </a:bodyPr>
          <a:lstStyle/>
          <a:p>
            <a:r>
              <a:rPr lang="en-GB" noProof="0" dirty="0"/>
              <a:t>What </a:t>
            </a:r>
            <a:r>
              <a:rPr lang="en-GB" dirty="0"/>
              <a:t>about long-term data quality?</a:t>
            </a:r>
            <a:endParaRPr lang="en-GB" noProof="0" dirty="0"/>
          </a:p>
        </p:txBody>
      </p:sp>
      <p:sp>
        <p:nvSpPr>
          <p:cNvPr id="7" name="Content Placeholder 6">
            <a:extLst>
              <a:ext uri="{FF2B5EF4-FFF2-40B4-BE49-F238E27FC236}">
                <a16:creationId xmlns:a16="http://schemas.microsoft.com/office/drawing/2014/main" id="{863EBCAD-FEF7-6485-95FC-D4E238D8277C}"/>
              </a:ext>
            </a:extLst>
          </p:cNvPr>
          <p:cNvSpPr>
            <a:spLocks noGrp="1"/>
          </p:cNvSpPr>
          <p:nvPr>
            <p:ph idx="1"/>
          </p:nvPr>
        </p:nvSpPr>
        <p:spPr>
          <a:xfrm>
            <a:off x="838200" y="1825625"/>
            <a:ext cx="5367391" cy="4351338"/>
          </a:xfrm>
        </p:spPr>
        <p:txBody>
          <a:bodyPr>
            <a:normAutofit/>
          </a:bodyPr>
          <a:lstStyle/>
          <a:p>
            <a:pPr marL="0" indent="0">
              <a:buNone/>
            </a:pPr>
            <a:r>
              <a:rPr lang="en-GB" noProof="0" dirty="0"/>
              <a:t>Are there data quality issues that might arise over time?</a:t>
            </a:r>
          </a:p>
          <a:p>
            <a:pPr marL="0" indent="0">
              <a:buNone/>
            </a:pPr>
            <a:r>
              <a:rPr lang="en-GB" dirty="0"/>
              <a:t>Add a card for any issue that you think of</a:t>
            </a:r>
          </a:p>
          <a:p>
            <a:pPr marL="0" indent="0">
              <a:buNone/>
            </a:pPr>
            <a:endParaRPr lang="en-GB" dirty="0"/>
          </a:p>
          <a:p>
            <a:pPr marL="0" indent="0">
              <a:buNone/>
            </a:pPr>
            <a:r>
              <a:rPr lang="en-GB" dirty="0"/>
              <a:t>3 minutes</a:t>
            </a:r>
          </a:p>
        </p:txBody>
      </p:sp>
      <p:pic>
        <p:nvPicPr>
          <p:cNvPr id="3" name="Picture 2" descr="QR code for sharing">
            <a:extLst>
              <a:ext uri="{FF2B5EF4-FFF2-40B4-BE49-F238E27FC236}">
                <a16:creationId xmlns:a16="http://schemas.microsoft.com/office/drawing/2014/main" id="{1615626C-6E0A-18B5-77D5-F9DEF2E55F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3011" y="2019265"/>
            <a:ext cx="2440837" cy="2485115"/>
          </a:xfrm>
          <a:prstGeom prst="rect">
            <a:avLst/>
          </a:prstGeom>
        </p:spPr>
      </p:pic>
      <p:pic>
        <p:nvPicPr>
          <p:cNvPr id="2" name="Picture 1" descr="A pencil on a pile of sticky notes">
            <a:extLst>
              <a:ext uri="{FF2B5EF4-FFF2-40B4-BE49-F238E27FC236}">
                <a16:creationId xmlns:a16="http://schemas.microsoft.com/office/drawing/2014/main" id="{8C6849E0-7307-9D83-4236-D1477A2AB9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4151" y="5613757"/>
            <a:ext cx="1543050" cy="952500"/>
          </a:xfrm>
          <a:prstGeom prst="rect">
            <a:avLst/>
          </a:prstGeom>
        </p:spPr>
      </p:pic>
    </p:spTree>
    <p:extLst>
      <p:ext uri="{BB962C8B-B14F-4D97-AF65-F5344CB8AC3E}">
        <p14:creationId xmlns:p14="http://schemas.microsoft.com/office/powerpoint/2010/main" val="2253745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0BD7A-AB50-5035-3137-A80FCA6E90CD}"/>
              </a:ext>
            </a:extLst>
          </p:cNvPr>
          <p:cNvSpPr>
            <a:spLocks noGrp="1"/>
          </p:cNvSpPr>
          <p:nvPr>
            <p:ph type="title"/>
          </p:nvPr>
        </p:nvSpPr>
        <p:spPr>
          <a:xfrm>
            <a:off x="838199" y="365125"/>
            <a:ext cx="10843517" cy="1325563"/>
          </a:xfrm>
        </p:spPr>
        <p:txBody>
          <a:bodyPr/>
          <a:lstStyle/>
          <a:p>
            <a:r>
              <a:rPr lang="en-GB" noProof="0" dirty="0"/>
              <a:t>There is a UK Government Data Quality Framework</a:t>
            </a:r>
          </a:p>
        </p:txBody>
      </p:sp>
      <p:pic>
        <p:nvPicPr>
          <p:cNvPr id="5" name="Picture 4" descr="Guidance&#10;The Government Data Quality Framework&#10;Published 3 December 2020&#10;&#10;There is a menu at the left hand side, and photos of an older white man and a younger white man">
            <a:extLst>
              <a:ext uri="{FF2B5EF4-FFF2-40B4-BE49-F238E27FC236}">
                <a16:creationId xmlns:a16="http://schemas.microsoft.com/office/drawing/2014/main" id="{C3D2EE0A-F9F4-59A2-B584-B7D2ADE30AA8}"/>
              </a:ext>
            </a:extLst>
          </p:cNvPr>
          <p:cNvPicPr>
            <a:picLocks noChangeAspect="1"/>
          </p:cNvPicPr>
          <p:nvPr/>
        </p:nvPicPr>
        <p:blipFill>
          <a:blip r:embed="rId2"/>
          <a:srcRect l="1121" t="19849"/>
          <a:stretch/>
        </p:blipFill>
        <p:spPr>
          <a:xfrm>
            <a:off x="729465" y="1787703"/>
            <a:ext cx="6553815" cy="3711537"/>
          </a:xfrm>
          <a:prstGeom prst="rect">
            <a:avLst/>
          </a:prstGeom>
          <a:ln>
            <a:solidFill>
              <a:srgbClr val="33CCCC"/>
            </a:solidFill>
          </a:ln>
        </p:spPr>
      </p:pic>
      <p:sp>
        <p:nvSpPr>
          <p:cNvPr id="7" name="TextBox 6">
            <a:extLst>
              <a:ext uri="{FF2B5EF4-FFF2-40B4-BE49-F238E27FC236}">
                <a16:creationId xmlns:a16="http://schemas.microsoft.com/office/drawing/2014/main" id="{F708A902-AC31-99F7-2088-5DF2398AFE79}"/>
              </a:ext>
            </a:extLst>
          </p:cNvPr>
          <p:cNvSpPr txBox="1"/>
          <p:nvPr/>
        </p:nvSpPr>
        <p:spPr>
          <a:xfrm>
            <a:off x="6462444" y="6308209"/>
            <a:ext cx="6097712" cy="369332"/>
          </a:xfrm>
          <a:prstGeom prst="rect">
            <a:avLst/>
          </a:prstGeom>
          <a:noFill/>
        </p:spPr>
        <p:txBody>
          <a:bodyPr wrap="square">
            <a:spAutoFit/>
          </a:bodyPr>
          <a:lstStyle/>
          <a:p>
            <a:r>
              <a:rPr lang="en-GB" noProof="0" dirty="0">
                <a:hlinkClick r:id="rId3"/>
              </a:rPr>
              <a:t>The Government Data Quality Framework - GOV.UK</a:t>
            </a:r>
            <a:endParaRPr lang="en-GB" noProof="0" dirty="0"/>
          </a:p>
        </p:txBody>
      </p:sp>
    </p:spTree>
    <p:extLst>
      <p:ext uri="{BB962C8B-B14F-4D97-AF65-F5344CB8AC3E}">
        <p14:creationId xmlns:p14="http://schemas.microsoft.com/office/powerpoint/2010/main" val="576016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F1ADC-CF62-AF61-5DAB-B871136FB6E0}"/>
              </a:ext>
            </a:extLst>
          </p:cNvPr>
          <p:cNvSpPr>
            <a:spLocks noGrp="1"/>
          </p:cNvSpPr>
          <p:nvPr>
            <p:ph type="title"/>
          </p:nvPr>
        </p:nvSpPr>
        <p:spPr>
          <a:xfrm>
            <a:off x="258876" y="671542"/>
            <a:ext cx="3430997" cy="2222265"/>
          </a:xfrm>
        </p:spPr>
        <p:txBody>
          <a:bodyPr>
            <a:normAutofit fontScale="90000"/>
          </a:bodyPr>
          <a:lstStyle/>
          <a:p>
            <a:r>
              <a:rPr lang="en-GB" dirty="0"/>
              <a:t>For example, </a:t>
            </a:r>
            <a:br>
              <a:rPr lang="en-GB" dirty="0"/>
            </a:br>
            <a:r>
              <a:rPr lang="en-GB" dirty="0"/>
              <a:t>“data quality plans” include error rates </a:t>
            </a:r>
          </a:p>
        </p:txBody>
      </p:sp>
      <p:sp>
        <p:nvSpPr>
          <p:cNvPr id="6" name="TextBox 5">
            <a:extLst>
              <a:ext uri="{FF2B5EF4-FFF2-40B4-BE49-F238E27FC236}">
                <a16:creationId xmlns:a16="http://schemas.microsoft.com/office/drawing/2014/main" id="{BB59D808-B47B-BA62-A4F0-B34FC36DA977}"/>
              </a:ext>
            </a:extLst>
          </p:cNvPr>
          <p:cNvSpPr txBox="1"/>
          <p:nvPr/>
        </p:nvSpPr>
        <p:spPr>
          <a:xfrm>
            <a:off x="5923877" y="6069576"/>
            <a:ext cx="6094206" cy="461665"/>
          </a:xfrm>
          <a:prstGeom prst="rect">
            <a:avLst/>
          </a:prstGeom>
          <a:noFill/>
        </p:spPr>
        <p:txBody>
          <a:bodyPr wrap="square">
            <a:spAutoFit/>
          </a:bodyPr>
          <a:lstStyle/>
          <a:p>
            <a:r>
              <a:rPr lang="en-GB" sz="1200" dirty="0"/>
              <a:t>https://www.gov.uk/government/publications/the-government-data-quality-framework/the-government-data-quality-framework-guidance</a:t>
            </a:r>
          </a:p>
        </p:txBody>
      </p:sp>
      <p:pic>
        <p:nvPicPr>
          <p:cNvPr id="11" name="Picture 10" descr="Metrics&#10;Use metrics to measure your data’s compliance with your quality rules. Use the metric that is most appropriate for the check you are measuring; you may use different metrics for different fields and checks within the same data set. Quantitative metrics will allow you to see clear trends over time.&#10;&#10;Here are some examples of metrics that you may wish to use:&#10;&#10;- percentages: measuring the whole data set, or a part of it - percentages can indicate the scale of a problem&#10;&#10;- count: measuring errors, particularly where this can’t be considered as a percentage of the data set - typically counts are used to measure incorrect data&#10;&#10;- true or false: things that will compromise the entire data set if they are wrong&#10;&#10;- ratio: the ratio of errors or problems to data without errors or problems">
            <a:extLst>
              <a:ext uri="{FF2B5EF4-FFF2-40B4-BE49-F238E27FC236}">
                <a16:creationId xmlns:a16="http://schemas.microsoft.com/office/drawing/2014/main" id="{8784418C-7E5F-DB40-CA2A-47C85E720A9B}"/>
              </a:ext>
            </a:extLst>
          </p:cNvPr>
          <p:cNvPicPr>
            <a:picLocks noChangeAspect="1"/>
          </p:cNvPicPr>
          <p:nvPr/>
        </p:nvPicPr>
        <p:blipFill>
          <a:blip r:embed="rId2"/>
          <a:stretch>
            <a:fillRect/>
          </a:stretch>
        </p:blipFill>
        <p:spPr>
          <a:xfrm>
            <a:off x="3689873" y="675944"/>
            <a:ext cx="8164019" cy="4920918"/>
          </a:xfrm>
          <a:prstGeom prst="rect">
            <a:avLst/>
          </a:prstGeom>
        </p:spPr>
      </p:pic>
    </p:spTree>
    <p:extLst>
      <p:ext uri="{BB962C8B-B14F-4D97-AF65-F5344CB8AC3E}">
        <p14:creationId xmlns:p14="http://schemas.microsoft.com/office/powerpoint/2010/main" val="804388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ED2CDC-ADAB-30EC-DE49-EC130464289D}"/>
              </a:ext>
            </a:extLst>
          </p:cNvPr>
          <p:cNvSpPr>
            <a:spLocks noGrp="1"/>
          </p:cNvSpPr>
          <p:nvPr>
            <p:ph type="title"/>
          </p:nvPr>
        </p:nvSpPr>
        <p:spPr/>
        <p:txBody>
          <a:bodyPr/>
          <a:lstStyle/>
          <a:p>
            <a:r>
              <a:rPr lang="en-GB" dirty="0"/>
              <a:t>My favourite is the tortoise</a:t>
            </a:r>
          </a:p>
        </p:txBody>
      </p:sp>
      <p:sp>
        <p:nvSpPr>
          <p:cNvPr id="6" name="TextBox 5">
            <a:extLst>
              <a:ext uri="{FF2B5EF4-FFF2-40B4-BE49-F238E27FC236}">
                <a16:creationId xmlns:a16="http://schemas.microsoft.com/office/drawing/2014/main" id="{39B502D5-7F56-F757-8821-3B7869428E48}"/>
              </a:ext>
            </a:extLst>
          </p:cNvPr>
          <p:cNvSpPr txBox="1"/>
          <p:nvPr/>
        </p:nvSpPr>
        <p:spPr>
          <a:xfrm>
            <a:off x="5822017" y="6020810"/>
            <a:ext cx="6094206" cy="646331"/>
          </a:xfrm>
          <a:prstGeom prst="rect">
            <a:avLst/>
          </a:prstGeom>
          <a:noFill/>
        </p:spPr>
        <p:txBody>
          <a:bodyPr wrap="square">
            <a:spAutoFit/>
          </a:bodyPr>
          <a:lstStyle/>
          <a:p>
            <a:r>
              <a:rPr lang="en-GB" sz="1200" dirty="0">
                <a:hlinkClick r:id="rId2"/>
              </a:rPr>
              <a:t>https://www.gov.uk/government/publications/the-government-data-quality-framework/the-government-data-quality-framework-guidance</a:t>
            </a:r>
            <a:endParaRPr lang="en-GB" sz="1200" dirty="0"/>
          </a:p>
          <a:p>
            <a:r>
              <a:rPr lang="en-GB" sz="1200" dirty="0"/>
              <a:t>Image credit: </a:t>
            </a:r>
            <a:r>
              <a:rPr lang="en-US" sz="1200" dirty="0"/>
              <a:t>Photo by </a:t>
            </a:r>
            <a:r>
              <a:rPr lang="en-US" sz="1200" dirty="0">
                <a:hlinkClick r:id="rId3"/>
              </a:rPr>
              <a:t>Craig Pattenaude</a:t>
            </a:r>
            <a:r>
              <a:rPr lang="en-US" sz="1200" dirty="0"/>
              <a:t> on </a:t>
            </a:r>
            <a:r>
              <a:rPr lang="en-US" sz="1200" dirty="0" err="1">
                <a:hlinkClick r:id="rId4"/>
              </a:rPr>
              <a:t>Unsplash</a:t>
            </a:r>
            <a:endParaRPr lang="en-GB" sz="1200" dirty="0"/>
          </a:p>
        </p:txBody>
      </p:sp>
      <p:sp>
        <p:nvSpPr>
          <p:cNvPr id="14" name="Content Placeholder 13">
            <a:extLst>
              <a:ext uri="{FF2B5EF4-FFF2-40B4-BE49-F238E27FC236}">
                <a16:creationId xmlns:a16="http://schemas.microsoft.com/office/drawing/2014/main" id="{F42CBC9A-F935-ADB4-8CBA-1DA80D1EFB5D}"/>
              </a:ext>
            </a:extLst>
          </p:cNvPr>
          <p:cNvSpPr>
            <a:spLocks noGrp="1"/>
          </p:cNvSpPr>
          <p:nvPr>
            <p:ph idx="1"/>
          </p:nvPr>
        </p:nvSpPr>
        <p:spPr>
          <a:xfrm>
            <a:off x="5568229" y="1763855"/>
            <a:ext cx="5899422" cy="3650017"/>
          </a:xfrm>
        </p:spPr>
        <p:txBody>
          <a:bodyPr>
            <a:normAutofit fontScale="92500"/>
          </a:bodyPr>
          <a:lstStyle/>
          <a:p>
            <a:pPr marL="182563" indent="-182563">
              <a:buNone/>
            </a:pPr>
            <a:r>
              <a:rPr lang="en-US" sz="2400" dirty="0"/>
              <a:t>“	For each check, decide what fit for purpose looks like. These are not rules that every value must meet, but they should describe what typical good quality looks like. </a:t>
            </a:r>
          </a:p>
          <a:p>
            <a:pPr marL="182563" indent="-182563">
              <a:buNone/>
            </a:pPr>
            <a:r>
              <a:rPr lang="en-US" sz="2400" dirty="0"/>
              <a:t>	For example, an animal’s date of birth will typically be within the last 50 years, but the data set would not suddenly become unfit for purpose if a tortoise born in 1900 was entered. We might set this value at a target of 98%.”</a:t>
            </a:r>
            <a:endParaRPr lang="en-GB" sz="2400" dirty="0"/>
          </a:p>
        </p:txBody>
      </p:sp>
      <p:pic>
        <p:nvPicPr>
          <p:cNvPr id="15" name="Content Placeholder 7" descr="A tortoise with a shiny shell in shades of brown">
            <a:extLst>
              <a:ext uri="{FF2B5EF4-FFF2-40B4-BE49-F238E27FC236}">
                <a16:creationId xmlns:a16="http://schemas.microsoft.com/office/drawing/2014/main" id="{8C538EB6-352A-6064-4F9F-0D070E5CE9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777" y="2904564"/>
            <a:ext cx="5292452" cy="3182528"/>
          </a:xfrm>
          <a:prstGeom prst="rect">
            <a:avLst/>
          </a:prstGeom>
        </p:spPr>
      </p:pic>
    </p:spTree>
    <p:extLst>
      <p:ext uri="{BB962C8B-B14F-4D97-AF65-F5344CB8AC3E}">
        <p14:creationId xmlns:p14="http://schemas.microsoft.com/office/powerpoint/2010/main" val="28536851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6988C-9085-89E1-C9C4-D2C0CCB0A6A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00A640C-4B7E-434E-D155-3B444B92CB1E}"/>
              </a:ext>
            </a:extLst>
          </p:cNvPr>
          <p:cNvSpPr>
            <a:spLocks noGrp="1"/>
          </p:cNvSpPr>
          <p:nvPr>
            <p:ph type="title"/>
          </p:nvPr>
        </p:nvSpPr>
        <p:spPr/>
        <p:txBody>
          <a:bodyPr/>
          <a:lstStyle/>
          <a:p>
            <a:r>
              <a:rPr lang="en-GB" noProof="0" dirty="0"/>
              <a:t>For “AI”, data quality matters</a:t>
            </a:r>
          </a:p>
        </p:txBody>
      </p:sp>
      <p:sp>
        <p:nvSpPr>
          <p:cNvPr id="11" name="Text Placeholder 10">
            <a:extLst>
              <a:ext uri="{FF2B5EF4-FFF2-40B4-BE49-F238E27FC236}">
                <a16:creationId xmlns:a16="http://schemas.microsoft.com/office/drawing/2014/main" id="{67E273C7-AA72-4C5A-C46E-C43E5080B829}"/>
              </a:ext>
            </a:extLst>
          </p:cNvPr>
          <p:cNvSpPr>
            <a:spLocks noGrp="1"/>
          </p:cNvSpPr>
          <p:nvPr>
            <p:ph type="body" sz="half" idx="2"/>
          </p:nvPr>
        </p:nvSpPr>
        <p:spPr/>
        <p:txBody>
          <a:bodyPr/>
          <a:lstStyle/>
          <a:p>
            <a:r>
              <a:rPr lang="en-US" dirty="0">
                <a:hlinkClick r:id="rId2"/>
              </a:rPr>
              <a:t>Assessing if artificial intelligence is the right solution | Centre for Digital Public Services</a:t>
            </a:r>
            <a:endParaRPr lang="en-GB" dirty="0"/>
          </a:p>
        </p:txBody>
      </p:sp>
      <p:pic>
        <p:nvPicPr>
          <p:cNvPr id="10" name="Picture 9" descr="Consider your current data state&#10;For your AI model to work, it needs access to a large quantity of data. &#10;&#10;Work with specialists who know your data to assess your data state, such as data scientists. &#10;&#10;You can assess whether your data is high enough quality for AI using a combination of:&#10;&#10;accuracy&#10;completeness&#10;uniqueness&#10;timeliness&#10;validity&#10;sufficiency&#10;relevancy&#10;representativeness&#10;consistency">
            <a:extLst>
              <a:ext uri="{FF2B5EF4-FFF2-40B4-BE49-F238E27FC236}">
                <a16:creationId xmlns:a16="http://schemas.microsoft.com/office/drawing/2014/main" id="{71106DCE-1941-D8F8-FA75-FF0F90682F1B}"/>
              </a:ext>
            </a:extLst>
          </p:cNvPr>
          <p:cNvPicPr>
            <a:picLocks noChangeAspect="1"/>
          </p:cNvPicPr>
          <p:nvPr/>
        </p:nvPicPr>
        <p:blipFill>
          <a:blip r:embed="rId3"/>
          <a:stretch>
            <a:fillRect/>
          </a:stretch>
        </p:blipFill>
        <p:spPr>
          <a:xfrm>
            <a:off x="5476126" y="252109"/>
            <a:ext cx="6406883" cy="5797778"/>
          </a:xfrm>
          <a:prstGeom prst="rect">
            <a:avLst/>
          </a:prstGeom>
        </p:spPr>
      </p:pic>
    </p:spTree>
    <p:extLst>
      <p:ext uri="{BB962C8B-B14F-4D97-AF65-F5344CB8AC3E}">
        <p14:creationId xmlns:p14="http://schemas.microsoft.com/office/powerpoint/2010/main" val="2557106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25F54C-20F0-2FFF-EC31-17279DA688B0}"/>
              </a:ext>
            </a:extLst>
          </p:cNvPr>
          <p:cNvSpPr>
            <a:spLocks noGrp="1"/>
          </p:cNvSpPr>
          <p:nvPr>
            <p:ph type="title"/>
          </p:nvPr>
        </p:nvSpPr>
        <p:spPr/>
        <p:txBody>
          <a:bodyPr/>
          <a:lstStyle/>
          <a:p>
            <a:r>
              <a:rPr lang="en-GB" noProof="0" dirty="0"/>
              <a:t>I got interested in better forms because of errors</a:t>
            </a:r>
          </a:p>
        </p:txBody>
      </p:sp>
      <p:pic>
        <p:nvPicPr>
          <p:cNvPr id="1026" name="Picture 2" descr="Three examples of errors on forms. In each one, the question is 'Amount' followed by 7 boxes for individual numbers.&#10;Error one: &quot;-10&quot;&#10;Error two &quot;12578163&quot; (8 digits for 7 boxes)&#10;Error three: &quot;NONE&quot;">
            <a:extLst>
              <a:ext uri="{FF2B5EF4-FFF2-40B4-BE49-F238E27FC236}">
                <a16:creationId xmlns:a16="http://schemas.microsoft.com/office/drawing/2014/main" id="{5AD67BFF-F93F-3693-8853-14A5BDD3F1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145"/>
          <a:stretch/>
        </p:blipFill>
        <p:spPr bwMode="auto">
          <a:xfrm>
            <a:off x="1695449" y="1903311"/>
            <a:ext cx="6451958" cy="3888158"/>
          </a:xfrm>
          <a:prstGeom prst="rect">
            <a:avLst/>
          </a:prstGeom>
          <a:noFill/>
          <a:ln>
            <a:solidFill>
              <a:srgbClr val="009999"/>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E8BBC65-1C0E-8AEB-6F86-3D79A75DB635}"/>
              </a:ext>
            </a:extLst>
          </p:cNvPr>
          <p:cNvSpPr txBox="1"/>
          <p:nvPr/>
        </p:nvSpPr>
        <p:spPr>
          <a:xfrm>
            <a:off x="5578868" y="6354375"/>
            <a:ext cx="6341722" cy="276999"/>
          </a:xfrm>
          <a:prstGeom prst="rect">
            <a:avLst/>
          </a:prstGeom>
          <a:noFill/>
        </p:spPr>
        <p:txBody>
          <a:bodyPr wrap="square">
            <a:spAutoFit/>
          </a:bodyPr>
          <a:lstStyle/>
          <a:p>
            <a:r>
              <a:rPr lang="en-GB" sz="1200" noProof="0" dirty="0">
                <a:hlinkClick r:id="rId3"/>
              </a:rPr>
              <a:t>Understanding the costs of data capture: paper, automatic and with the internet - Effortmark</a:t>
            </a:r>
            <a:endParaRPr lang="en-GB" sz="1200" noProof="0" dirty="0"/>
          </a:p>
        </p:txBody>
      </p:sp>
    </p:spTree>
    <p:extLst>
      <p:ext uri="{BB962C8B-B14F-4D97-AF65-F5344CB8AC3E}">
        <p14:creationId xmlns:p14="http://schemas.microsoft.com/office/powerpoint/2010/main" val="3932919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4035-6037-3747-F3FA-B02976D68DE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8F8D7EE-24A0-7608-66D7-CD957E7504CA}"/>
              </a:ext>
            </a:extLst>
          </p:cNvPr>
          <p:cNvSpPr>
            <a:spLocks noGrp="1"/>
          </p:cNvSpPr>
          <p:nvPr>
            <p:ph type="body" idx="2"/>
          </p:nvPr>
        </p:nvSpPr>
        <p:spPr/>
        <p:txBody>
          <a:bodyPr/>
          <a:lstStyle/>
          <a:p>
            <a:r>
              <a:rPr lang="en-GB" noProof="0" dirty="0"/>
              <a:t>Takeaway</a:t>
            </a:r>
          </a:p>
        </p:txBody>
      </p:sp>
      <p:sp>
        <p:nvSpPr>
          <p:cNvPr id="4" name="Text Placeholder 3">
            <a:extLst>
              <a:ext uri="{FF2B5EF4-FFF2-40B4-BE49-F238E27FC236}">
                <a16:creationId xmlns:a16="http://schemas.microsoft.com/office/drawing/2014/main" id="{BBD0E89F-5702-A50C-D661-38D0FC4B19CB}"/>
              </a:ext>
            </a:extLst>
          </p:cNvPr>
          <p:cNvSpPr>
            <a:spLocks noGrp="1"/>
          </p:cNvSpPr>
          <p:nvPr>
            <p:ph type="body" idx="1"/>
          </p:nvPr>
        </p:nvSpPr>
        <p:spPr>
          <a:xfrm>
            <a:off x="4766733" y="273053"/>
            <a:ext cx="5996747" cy="5853113"/>
          </a:xfrm>
        </p:spPr>
        <p:txBody>
          <a:bodyPr/>
          <a:lstStyle/>
          <a:p>
            <a:pPr marL="360363" indent="0"/>
            <a:r>
              <a:rPr lang="en-GB" noProof="0" dirty="0"/>
              <a:t>Data quality is important but not easy</a:t>
            </a:r>
          </a:p>
        </p:txBody>
      </p:sp>
    </p:spTree>
    <p:extLst>
      <p:ext uri="{BB962C8B-B14F-4D97-AF65-F5344CB8AC3E}">
        <p14:creationId xmlns:p14="http://schemas.microsoft.com/office/powerpoint/2010/main" val="3452819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DA638-CDEC-FFA4-BA59-DBDD97C2D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384AB9-A034-BC1E-3C4F-C48A502CB876}"/>
              </a:ext>
            </a:extLst>
          </p:cNvPr>
          <p:cNvSpPr>
            <a:spLocks noGrp="1"/>
          </p:cNvSpPr>
          <p:nvPr>
            <p:ph type="title"/>
          </p:nvPr>
        </p:nvSpPr>
        <p:spPr/>
        <p:txBody>
          <a:bodyPr/>
          <a:lstStyle/>
          <a:p>
            <a:r>
              <a:rPr lang="en-GB" noProof="0" dirty="0">
                <a:solidFill>
                  <a:srgbClr val="009999"/>
                </a:solidFill>
                <a:latin typeface="Arial Narrow"/>
              </a:rPr>
              <a:t>Agenda</a:t>
            </a:r>
            <a:endParaRPr lang="en-GB" noProof="0" dirty="0"/>
          </a:p>
        </p:txBody>
      </p:sp>
      <p:sp>
        <p:nvSpPr>
          <p:cNvPr id="3" name="Content Placeholder 2">
            <a:extLst>
              <a:ext uri="{FF2B5EF4-FFF2-40B4-BE49-F238E27FC236}">
                <a16:creationId xmlns:a16="http://schemas.microsoft.com/office/drawing/2014/main" id="{70C5F460-A760-4FE2-6FF4-EA24301A1A21}"/>
              </a:ext>
            </a:extLst>
          </p:cNvPr>
          <p:cNvSpPr>
            <a:spLocks noGrp="1"/>
          </p:cNvSpPr>
          <p:nvPr>
            <p:ph idx="1"/>
          </p:nvPr>
        </p:nvSpPr>
        <p:spPr/>
        <p:txBody>
          <a:bodyPr vert="horz" lIns="91440" tIns="45720" rIns="91440" bIns="45720" rtlCol="0" anchor="t">
            <a:normAutofit/>
          </a:bodyPr>
          <a:lstStyle/>
          <a:p>
            <a:pPr marL="0" indent="0">
              <a:spcBef>
                <a:spcPts val="0"/>
              </a:spcBef>
              <a:buNone/>
            </a:pPr>
            <a:r>
              <a:rPr lang="en-GB" strike="sngStrike" dirty="0">
                <a:solidFill>
                  <a:schemeClr val="bg1">
                    <a:lumMod val="75000"/>
                  </a:schemeClr>
                </a:solidFill>
                <a:latin typeface="Arial"/>
                <a:cs typeface="Arial"/>
              </a:rPr>
              <a:t>Think about fudging forms</a:t>
            </a:r>
          </a:p>
          <a:p>
            <a:pPr marL="0" indent="0">
              <a:spcBef>
                <a:spcPts val="0"/>
              </a:spcBef>
              <a:buNone/>
            </a:pPr>
            <a:r>
              <a:rPr lang="en-GB" strike="sngStrike" dirty="0">
                <a:solidFill>
                  <a:schemeClr val="bg1">
                    <a:lumMod val="75000"/>
                  </a:schemeClr>
                </a:solidFill>
                <a:latin typeface="Arial"/>
                <a:cs typeface="Arial"/>
              </a:rPr>
              <a:t>Consider errors in the services we work on</a:t>
            </a:r>
          </a:p>
          <a:p>
            <a:pPr marL="0" indent="0">
              <a:spcBef>
                <a:spcPts val="0"/>
              </a:spcBef>
              <a:buNone/>
            </a:pPr>
            <a:r>
              <a:rPr lang="en-GB" strike="sngStrike" dirty="0">
                <a:solidFill>
                  <a:schemeClr val="bg1">
                    <a:lumMod val="75000"/>
                  </a:schemeClr>
                </a:solidFill>
                <a:latin typeface="Arial"/>
                <a:cs typeface="Arial"/>
              </a:rPr>
              <a:t>Try using “Six ways to think about errors”</a:t>
            </a:r>
          </a:p>
          <a:p>
            <a:pPr marL="0" indent="0">
              <a:spcBef>
                <a:spcPts val="0"/>
              </a:spcBef>
              <a:buNone/>
            </a:pPr>
            <a:r>
              <a:rPr lang="en-GB" strike="sngStrike" dirty="0">
                <a:solidFill>
                  <a:schemeClr val="bg1">
                    <a:lumMod val="75000"/>
                  </a:schemeClr>
                </a:solidFill>
                <a:latin typeface="Arial"/>
                <a:cs typeface="Arial"/>
              </a:rPr>
              <a:t>Focus on error rates</a:t>
            </a:r>
          </a:p>
          <a:p>
            <a:pPr marL="0" indent="0">
              <a:spcBef>
                <a:spcPts val="0"/>
              </a:spcBef>
              <a:buNone/>
            </a:pPr>
            <a:r>
              <a:rPr lang="en-GB" strike="sngStrike" dirty="0">
                <a:solidFill>
                  <a:schemeClr val="bg1">
                    <a:lumMod val="75000"/>
                  </a:schemeClr>
                </a:solidFill>
                <a:latin typeface="Arial"/>
                <a:cs typeface="Arial"/>
              </a:rPr>
              <a:t>Meet the data quality framework</a:t>
            </a:r>
          </a:p>
          <a:p>
            <a:pPr marL="0" indent="0">
              <a:lnSpc>
                <a:spcPct val="100000"/>
              </a:lnSpc>
              <a:spcBef>
                <a:spcPts val="0"/>
              </a:spcBef>
              <a:buNone/>
            </a:pPr>
            <a:r>
              <a:rPr lang="en-GB" noProof="0" dirty="0">
                <a:solidFill>
                  <a:srgbClr val="009999"/>
                </a:solidFill>
                <a:latin typeface="Arial"/>
                <a:cs typeface="Arial"/>
              </a:rPr>
              <a:t>Think about what we might do differently</a:t>
            </a:r>
          </a:p>
          <a:p>
            <a:endParaRPr lang="en-GB" noProof="0" dirty="0"/>
          </a:p>
        </p:txBody>
      </p:sp>
    </p:spTree>
    <p:extLst>
      <p:ext uri="{BB962C8B-B14F-4D97-AF65-F5344CB8AC3E}">
        <p14:creationId xmlns:p14="http://schemas.microsoft.com/office/powerpoint/2010/main" val="7843468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B17C4-1E1C-294C-FEF4-D82C3F240EDA}"/>
              </a:ext>
            </a:extLst>
          </p:cNvPr>
          <p:cNvSpPr>
            <a:spLocks noGrp="1"/>
          </p:cNvSpPr>
          <p:nvPr>
            <p:ph type="title"/>
          </p:nvPr>
        </p:nvSpPr>
        <p:spPr>
          <a:xfrm>
            <a:off x="838200" y="365125"/>
            <a:ext cx="10515600" cy="1325563"/>
          </a:xfrm>
        </p:spPr>
        <p:txBody>
          <a:bodyPr/>
          <a:lstStyle/>
          <a:p>
            <a:r>
              <a:rPr lang="en-GB" noProof="0" dirty="0"/>
              <a:t>Add </a:t>
            </a:r>
            <a:r>
              <a:rPr lang="en-US" dirty="0"/>
              <a:t>ideas for doing something</a:t>
            </a:r>
            <a:endParaRPr lang="en-GB" dirty="0"/>
          </a:p>
        </p:txBody>
      </p:sp>
      <p:sp>
        <p:nvSpPr>
          <p:cNvPr id="3" name="Content Placeholder 2" descr="QR code for bit.ly/errors25&#10;">
            <a:extLst>
              <a:ext uri="{FF2B5EF4-FFF2-40B4-BE49-F238E27FC236}">
                <a16:creationId xmlns:a16="http://schemas.microsoft.com/office/drawing/2014/main" id="{5C944CFF-64FA-2D0A-E536-E00A73AA924E}"/>
              </a:ext>
            </a:extLst>
          </p:cNvPr>
          <p:cNvSpPr>
            <a:spLocks noGrp="1"/>
          </p:cNvSpPr>
          <p:nvPr>
            <p:ph idx="1"/>
          </p:nvPr>
        </p:nvSpPr>
        <p:spPr>
          <a:xfrm>
            <a:off x="838200" y="1825625"/>
            <a:ext cx="6649122" cy="4351338"/>
          </a:xfrm>
        </p:spPr>
        <p:txBody>
          <a:bodyPr>
            <a:normAutofit/>
          </a:bodyPr>
          <a:lstStyle/>
          <a:p>
            <a:pPr marL="0" indent="0">
              <a:buNone/>
            </a:pPr>
            <a:r>
              <a:rPr lang="en-GB" noProof="0" dirty="0"/>
              <a:t>There’s a column for anything that you might decide to do or to do differently</a:t>
            </a:r>
          </a:p>
          <a:p>
            <a:pPr marL="0" indent="0">
              <a:buNone/>
            </a:pPr>
            <a:endParaRPr lang="en-GB" noProof="0" dirty="0"/>
          </a:p>
          <a:p>
            <a:pPr marL="0" indent="0">
              <a:buNone/>
            </a:pPr>
            <a:endParaRPr lang="en-GB" dirty="0"/>
          </a:p>
          <a:p>
            <a:pPr marL="0" indent="0">
              <a:buNone/>
            </a:pPr>
            <a:r>
              <a:rPr lang="en-GB" dirty="0"/>
              <a:t>bit.ly/gigo25</a:t>
            </a:r>
          </a:p>
          <a:p>
            <a:pPr marL="0" indent="0">
              <a:buNone/>
            </a:pPr>
            <a:r>
              <a:rPr lang="en-GB" dirty="0"/>
              <a:t>5 minutes</a:t>
            </a:r>
            <a:endParaRPr lang="en-GB" noProof="0" dirty="0"/>
          </a:p>
          <a:p>
            <a:endParaRPr lang="en-US" dirty="0"/>
          </a:p>
          <a:p>
            <a:endParaRPr lang="en-GB" dirty="0"/>
          </a:p>
        </p:txBody>
      </p:sp>
      <p:pic>
        <p:nvPicPr>
          <p:cNvPr id="4" name="Picture 3" descr="A pencil on a pile of sticky notes">
            <a:extLst>
              <a:ext uri="{FF2B5EF4-FFF2-40B4-BE49-F238E27FC236}">
                <a16:creationId xmlns:a16="http://schemas.microsoft.com/office/drawing/2014/main" id="{EB149FAA-045D-7649-FD09-F1AA5774C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4151" y="5613757"/>
            <a:ext cx="1543050" cy="952500"/>
          </a:xfrm>
          <a:prstGeom prst="rect">
            <a:avLst/>
          </a:prstGeom>
        </p:spPr>
      </p:pic>
      <p:pic>
        <p:nvPicPr>
          <p:cNvPr id="5" name="Picture 4" descr="QR code for sharing">
            <a:extLst>
              <a:ext uri="{FF2B5EF4-FFF2-40B4-BE49-F238E27FC236}">
                <a16:creationId xmlns:a16="http://schemas.microsoft.com/office/drawing/2014/main" id="{6CA26195-B1E3-E1FE-3F86-21F159EC4A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1928" y="1988442"/>
            <a:ext cx="2440837" cy="2485115"/>
          </a:xfrm>
          <a:prstGeom prst="rect">
            <a:avLst/>
          </a:prstGeom>
        </p:spPr>
      </p:pic>
    </p:spTree>
    <p:extLst>
      <p:ext uri="{BB962C8B-B14F-4D97-AF65-F5344CB8AC3E}">
        <p14:creationId xmlns:p14="http://schemas.microsoft.com/office/powerpoint/2010/main" val="34088468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32FEF-D84B-3CE3-ECF9-E5D2120099C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E7AC579-EBF5-A765-5B14-B3BDC19A7AE5}"/>
              </a:ext>
            </a:extLst>
          </p:cNvPr>
          <p:cNvSpPr>
            <a:spLocks noGrp="1"/>
          </p:cNvSpPr>
          <p:nvPr>
            <p:ph type="body" idx="2"/>
          </p:nvPr>
        </p:nvSpPr>
        <p:spPr/>
        <p:txBody>
          <a:bodyPr/>
          <a:lstStyle/>
          <a:p>
            <a:r>
              <a:rPr lang="en-GB" noProof="0" dirty="0"/>
              <a:t>Takeaway</a:t>
            </a:r>
          </a:p>
        </p:txBody>
      </p:sp>
      <p:sp>
        <p:nvSpPr>
          <p:cNvPr id="4" name="Text Placeholder 3">
            <a:extLst>
              <a:ext uri="{FF2B5EF4-FFF2-40B4-BE49-F238E27FC236}">
                <a16:creationId xmlns:a16="http://schemas.microsoft.com/office/drawing/2014/main" id="{A4A476F4-B8E7-779F-D07F-4031BEAFD018}"/>
              </a:ext>
            </a:extLst>
          </p:cNvPr>
          <p:cNvSpPr>
            <a:spLocks noGrp="1"/>
          </p:cNvSpPr>
          <p:nvPr>
            <p:ph type="body" idx="1"/>
          </p:nvPr>
        </p:nvSpPr>
        <p:spPr>
          <a:xfrm>
            <a:off x="4766733" y="273053"/>
            <a:ext cx="6504018" cy="5853113"/>
          </a:xfrm>
        </p:spPr>
        <p:txBody>
          <a:bodyPr>
            <a:normAutofit/>
          </a:bodyPr>
          <a:lstStyle/>
          <a:p>
            <a:pPr marL="360363" indent="0"/>
            <a:r>
              <a:rPr lang="en-GB" sz="4400" noProof="0" dirty="0"/>
              <a:t>AI may help to start useful conversations about error rates and data quality</a:t>
            </a:r>
          </a:p>
        </p:txBody>
      </p:sp>
    </p:spTree>
    <p:extLst>
      <p:ext uri="{BB962C8B-B14F-4D97-AF65-F5344CB8AC3E}">
        <p14:creationId xmlns:p14="http://schemas.microsoft.com/office/powerpoint/2010/main" val="3410435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8FF60E-809B-CD2C-9F59-6C77491E810F}"/>
              </a:ext>
            </a:extLst>
          </p:cNvPr>
          <p:cNvSpPr>
            <a:spLocks noGrp="1"/>
          </p:cNvSpPr>
          <p:nvPr>
            <p:ph type="title"/>
          </p:nvPr>
        </p:nvSpPr>
        <p:spPr/>
        <p:txBody>
          <a:bodyPr/>
          <a:lstStyle/>
          <a:p>
            <a:r>
              <a:rPr lang="en-GB" noProof="0" dirty="0"/>
              <a:t>I’m starting to collect some resources</a:t>
            </a:r>
          </a:p>
        </p:txBody>
      </p:sp>
      <p:sp>
        <p:nvSpPr>
          <p:cNvPr id="5" name="Content Placeholder 4">
            <a:extLst>
              <a:ext uri="{FF2B5EF4-FFF2-40B4-BE49-F238E27FC236}">
                <a16:creationId xmlns:a16="http://schemas.microsoft.com/office/drawing/2014/main" id="{7A62AD38-2CBF-028B-B412-68DE47D598A7}"/>
              </a:ext>
            </a:extLst>
          </p:cNvPr>
          <p:cNvSpPr>
            <a:spLocks noGrp="1"/>
          </p:cNvSpPr>
          <p:nvPr>
            <p:ph idx="1"/>
          </p:nvPr>
        </p:nvSpPr>
        <p:spPr/>
        <p:txBody>
          <a:bodyPr>
            <a:normAutofit fontScale="92500"/>
          </a:bodyPr>
          <a:lstStyle/>
          <a:p>
            <a:pPr marL="0" indent="0">
              <a:buNone/>
            </a:pPr>
            <a:r>
              <a:rPr lang="en-GB" noProof="0" dirty="0"/>
              <a:t>General advice on measurement</a:t>
            </a:r>
          </a:p>
          <a:p>
            <a:pPr marL="0" indent="0">
              <a:buNone/>
            </a:pPr>
            <a:r>
              <a:rPr lang="en-GB" sz="2000" noProof="0" dirty="0"/>
              <a:t>Steve Messer</a:t>
            </a:r>
            <a:r>
              <a:rPr lang="en-GB" noProof="0" dirty="0"/>
              <a:t>		</a:t>
            </a:r>
            <a:r>
              <a:rPr lang="en-GB" sz="2000" noProof="0" dirty="0">
                <a:hlinkClick r:id="rId2"/>
              </a:rPr>
              <a:t>Metrics, measures and indicators: a few things to bear in mind</a:t>
            </a:r>
            <a:endParaRPr lang="en-GB" sz="2000" noProof="0" dirty="0"/>
          </a:p>
          <a:p>
            <a:pPr marL="0" indent="0">
              <a:buNone/>
            </a:pPr>
            <a:r>
              <a:rPr lang="en-GB" noProof="0" dirty="0"/>
              <a:t>Official / government guidance</a:t>
            </a:r>
          </a:p>
          <a:p>
            <a:pPr marL="0" indent="0">
              <a:buNone/>
            </a:pPr>
            <a:r>
              <a:rPr lang="en-GB" sz="2000" noProof="0" dirty="0"/>
              <a:t>ONS			</a:t>
            </a:r>
            <a:r>
              <a:rPr lang="en-GB" sz="2000" noProof="0" dirty="0">
                <a:solidFill>
                  <a:schemeClr val="accent1"/>
                </a:solidFill>
                <a:hlinkClick r:id="rId3">
                  <a:extLst>
                    <a:ext uri="{A12FA001-AC4F-418D-AE19-62706E023703}">
                      <ahyp:hlinkClr xmlns:ahyp="http://schemas.microsoft.com/office/drawing/2018/hyperlinkcolor" val="tx"/>
                    </a:ext>
                  </a:extLst>
                </a:hlinkClick>
              </a:rPr>
              <a:t>Quality in official statistics - Office for National Statistics</a:t>
            </a:r>
            <a:endParaRPr lang="en-GB" sz="2000" noProof="0" dirty="0">
              <a:solidFill>
                <a:schemeClr val="accent1"/>
              </a:solidFill>
            </a:endParaRPr>
          </a:p>
          <a:p>
            <a:pPr marL="0" indent="0">
              <a:buNone/>
            </a:pPr>
            <a:r>
              <a:rPr lang="en-GB" noProof="0" dirty="0"/>
              <a:t>Headline stories</a:t>
            </a:r>
          </a:p>
          <a:p>
            <a:pPr marL="0" indent="0">
              <a:buNone/>
            </a:pPr>
            <a:r>
              <a:rPr lang="en-GB" sz="2000" noProof="0" dirty="0"/>
              <a:t>The Guardian	</a:t>
            </a:r>
            <a:r>
              <a:rPr lang="en-GB" sz="2000" noProof="0" dirty="0">
                <a:solidFill>
                  <a:schemeClr val="accent1"/>
                </a:solidFill>
              </a:rPr>
              <a:t>	</a:t>
            </a:r>
            <a:r>
              <a:rPr lang="en-GB" sz="2000" noProof="0" dirty="0">
                <a:solidFill>
                  <a:schemeClr val="accent1"/>
                </a:solidFill>
                <a:hlinkClick r:id="rId4">
                  <a:extLst>
                    <a:ext uri="{A12FA001-AC4F-418D-AE19-62706E023703}">
                      <ahyp:hlinkClr xmlns:ahyp="http://schemas.microsoft.com/office/drawing/2018/hyperlinkcolor" val="tx"/>
                    </a:ext>
                  </a:extLst>
                </a:hlinkClick>
              </a:rPr>
              <a:t>Windrush victims could have compensation reconsidered</a:t>
            </a:r>
          </a:p>
          <a:p>
            <a:pPr marL="0" indent="0">
              <a:buNone/>
            </a:pPr>
            <a:r>
              <a:rPr lang="en-GB" sz="2100" noProof="0" dirty="0"/>
              <a:t>Disability News</a:t>
            </a:r>
            <a:r>
              <a:rPr lang="en-GB" sz="2000" noProof="0" dirty="0">
                <a:solidFill>
                  <a:schemeClr val="accent1"/>
                </a:solidFill>
              </a:rPr>
              <a:t>		</a:t>
            </a:r>
            <a:r>
              <a:rPr lang="en-GB" sz="2000" noProof="0" dirty="0">
                <a:solidFill>
                  <a:schemeClr val="accent1"/>
                </a:solidFill>
                <a:hlinkClick r:id="rId5">
                  <a:extLst>
                    <a:ext uri="{A12FA001-AC4F-418D-AE19-62706E023703}">
                      <ahyp:hlinkClr xmlns:ahyp="http://schemas.microsoft.com/office/drawing/2018/hyperlinkcolor" val="tx"/>
                    </a:ext>
                  </a:extLst>
                </a:hlinkClick>
              </a:rPr>
              <a:t>DWP helped cause mental distress of claimant who took her own life</a:t>
            </a:r>
            <a:endParaRPr lang="en-GB" sz="2000" noProof="0" dirty="0">
              <a:solidFill>
                <a:schemeClr val="accent1"/>
              </a:solidFill>
              <a:hlinkClick r:id="rId4">
                <a:extLst>
                  <a:ext uri="{A12FA001-AC4F-418D-AE19-62706E023703}">
                    <ahyp:hlinkClr xmlns:ahyp="http://schemas.microsoft.com/office/drawing/2018/hyperlinkcolor" val="tx"/>
                  </a:ext>
                </a:extLst>
              </a:hlinkClick>
            </a:endParaRPr>
          </a:p>
          <a:p>
            <a:pPr marL="0" indent="0">
              <a:buNone/>
            </a:pPr>
            <a:r>
              <a:rPr lang="en-GB" noProof="0" dirty="0"/>
              <a:t>Academic research</a:t>
            </a:r>
            <a:endParaRPr lang="en-GB" sz="2000" noProof="0" dirty="0"/>
          </a:p>
          <a:p>
            <a:pPr marL="0" indent="0">
              <a:buNone/>
            </a:pPr>
            <a:r>
              <a:rPr lang="en-GB" sz="2000" noProof="0" dirty="0"/>
              <a:t>The King’s Fund		</a:t>
            </a:r>
            <a:r>
              <a:rPr lang="en-GB" sz="2000" noProof="0" dirty="0">
                <a:solidFill>
                  <a:schemeClr val="accent1"/>
                </a:solidFill>
                <a:hlinkClick r:id="rId6">
                  <a:extLst>
                    <a:ext uri="{A12FA001-AC4F-418D-AE19-62706E023703}">
                      <ahyp:hlinkClr xmlns:ahyp="http://schemas.microsoft.com/office/drawing/2018/hyperlinkcolor" val="tx"/>
                    </a:ext>
                  </a:extLst>
                </a:hlinkClick>
              </a:rPr>
              <a:t>Lost In The System: The Need For Better NHS Admin</a:t>
            </a:r>
            <a:r>
              <a:rPr lang="en-GB" sz="2000" noProof="0" dirty="0">
                <a:solidFill>
                  <a:schemeClr val="accent1"/>
                </a:solidFill>
                <a:hlinkClick r:id="rId4">
                  <a:extLst>
                    <a:ext uri="{A12FA001-AC4F-418D-AE19-62706E023703}">
                      <ahyp:hlinkClr xmlns:ahyp="http://schemas.microsoft.com/office/drawing/2018/hyperlinkcolor" val="tx"/>
                    </a:ext>
                  </a:extLst>
                </a:hlinkClick>
              </a:rPr>
              <a:t> </a:t>
            </a:r>
            <a:endParaRPr lang="en-GB" sz="2000" noProof="0" dirty="0">
              <a:solidFill>
                <a:schemeClr val="accent1"/>
              </a:solidFill>
            </a:endParaRPr>
          </a:p>
          <a:p>
            <a:pPr marL="0" indent="0">
              <a:buNone/>
            </a:pPr>
            <a:endParaRPr lang="en-GB" sz="2000" noProof="0" dirty="0">
              <a:solidFill>
                <a:schemeClr val="accent1"/>
              </a:solidFill>
            </a:endParaRPr>
          </a:p>
          <a:p>
            <a:pPr marL="0" indent="0">
              <a:buNone/>
            </a:pPr>
            <a:endParaRPr lang="en-GB" sz="2000" noProof="0" dirty="0"/>
          </a:p>
        </p:txBody>
      </p:sp>
    </p:spTree>
    <p:extLst>
      <p:ext uri="{BB962C8B-B14F-4D97-AF65-F5344CB8AC3E}">
        <p14:creationId xmlns:p14="http://schemas.microsoft.com/office/powerpoint/2010/main" val="23399423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14923" y="295593"/>
            <a:ext cx="10638367" cy="1143000"/>
          </a:xfrm>
        </p:spPr>
        <p:txBody>
          <a:bodyPr/>
          <a:lstStyle/>
          <a:p>
            <a:r>
              <a:rPr lang="en-GB" noProof="0" dirty="0"/>
              <a:t>Keep up the conversation: Caroline Jarrett</a:t>
            </a:r>
          </a:p>
        </p:txBody>
      </p:sp>
      <p:sp>
        <p:nvSpPr>
          <p:cNvPr id="5" name="Content Placeholder 4">
            <a:extLst>
              <a:ext uri="{FF2B5EF4-FFF2-40B4-BE49-F238E27FC236}">
                <a16:creationId xmlns:a16="http://schemas.microsoft.com/office/drawing/2014/main" id="{2A331A1A-F984-4CD0-B6B5-2FA15A756A22}"/>
              </a:ext>
            </a:extLst>
          </p:cNvPr>
          <p:cNvSpPr>
            <a:spLocks noGrp="1"/>
          </p:cNvSpPr>
          <p:nvPr>
            <p:ph idx="1"/>
          </p:nvPr>
        </p:nvSpPr>
        <p:spPr/>
        <p:txBody>
          <a:bodyPr/>
          <a:lstStyle/>
          <a:p>
            <a:pPr marL="0" indent="0">
              <a:buNone/>
            </a:pPr>
            <a:r>
              <a:rPr lang="en-GB" sz="2000" noProof="0" dirty="0"/>
              <a:t>BlueSky @cjforms.bsky.social</a:t>
            </a:r>
          </a:p>
          <a:p>
            <a:pPr marL="0" indent="0">
              <a:buNone/>
            </a:pPr>
            <a:r>
              <a:rPr lang="en-GB" sz="2000" noProof="0" dirty="0">
                <a:hlinkClick r:id="rId3"/>
              </a:rPr>
              <a:t>cj@effortmark.co.uk</a:t>
            </a:r>
            <a:endParaRPr lang="en-GB" sz="2000" noProof="0" dirty="0"/>
          </a:p>
          <a:p>
            <a:pPr marL="0" indent="0">
              <a:buNone/>
            </a:pPr>
            <a:r>
              <a:rPr lang="en-GB" sz="2000" noProof="0" dirty="0"/>
              <a:t>www.effortmark.co.uk</a:t>
            </a:r>
            <a:endParaRPr lang="en-GB" noProof="0" dirty="0"/>
          </a:p>
          <a:p>
            <a:endParaRPr lang="en-GB" noProof="0" dirty="0"/>
          </a:p>
        </p:txBody>
      </p:sp>
      <p:pic>
        <p:nvPicPr>
          <p:cNvPr id="11" name="Picture 10" descr="Cover of &quot;Surveys that work: A practical guide to designing better surveys&quot; by Caroline Jarrett, published by Rosenfeld Media">
            <a:extLst>
              <a:ext uri="{FF2B5EF4-FFF2-40B4-BE49-F238E27FC236}">
                <a16:creationId xmlns:a16="http://schemas.microsoft.com/office/drawing/2014/main" id="{E09645E5-90EA-47BA-9214-5774C717B9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7093" y="1871220"/>
            <a:ext cx="2622503" cy="3933756"/>
          </a:xfrm>
          <a:prstGeom prst="rect">
            <a:avLst/>
          </a:prstGeom>
          <a:ln>
            <a:solidFill>
              <a:schemeClr val="accent1"/>
            </a:solidFill>
          </a:ln>
        </p:spPr>
      </p:pic>
      <p:pic>
        <p:nvPicPr>
          <p:cNvPr id="29700" name="Picture 14" descr="Book cover: &quot;Forms that work&quot;"/>
          <p:cNvPicPr>
            <a:picLocks noChangeAspect="1" noChangeArrowheads="1"/>
          </p:cNvPicPr>
          <p:nvPr/>
        </p:nvPicPr>
        <p:blipFill>
          <a:blip r:embed="rId5" cstate="print"/>
          <a:srcRect/>
          <a:stretch>
            <a:fillRect/>
          </a:stretch>
        </p:blipFill>
        <p:spPr bwMode="auto">
          <a:xfrm>
            <a:off x="3612930" y="3410321"/>
            <a:ext cx="1901825" cy="2339975"/>
          </a:xfrm>
          <a:prstGeom prst="rect">
            <a:avLst/>
          </a:prstGeom>
          <a:noFill/>
          <a:ln w="9525">
            <a:noFill/>
            <a:miter lim="800000"/>
            <a:headEnd/>
            <a:tailEnd/>
          </a:ln>
        </p:spPr>
      </p:pic>
      <p:pic>
        <p:nvPicPr>
          <p:cNvPr id="29699" name="Picture 6" descr="Front cover of the book User Interface Design and Evaluation"/>
          <p:cNvPicPr>
            <a:picLocks noChangeAspect="1" noChangeArrowheads="1"/>
          </p:cNvPicPr>
          <p:nvPr/>
        </p:nvPicPr>
        <p:blipFill>
          <a:blip r:embed="rId6" cstate="print"/>
          <a:srcRect/>
          <a:stretch>
            <a:fillRect/>
          </a:stretch>
        </p:blipFill>
        <p:spPr bwMode="auto">
          <a:xfrm>
            <a:off x="918723" y="3410322"/>
            <a:ext cx="1873250" cy="2339975"/>
          </a:xfrm>
          <a:prstGeom prst="rect">
            <a:avLst/>
          </a:prstGeom>
          <a:noFill/>
          <a:ln w="9525">
            <a:noFill/>
            <a:miter lim="800000"/>
            <a:headEnd/>
            <a:tailEnd/>
          </a:ln>
        </p:spPr>
      </p:pic>
    </p:spTree>
    <p:extLst>
      <p:ext uri="{BB962C8B-B14F-4D97-AF65-F5344CB8AC3E}">
        <p14:creationId xmlns:p14="http://schemas.microsoft.com/office/powerpoint/2010/main" val="4174500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05CD8D6-DC3B-09BB-C364-C6E392D11F1F}"/>
              </a:ext>
            </a:extLst>
          </p:cNvPr>
          <p:cNvSpPr>
            <a:spLocks noGrp="1"/>
          </p:cNvSpPr>
          <p:nvPr>
            <p:ph type="title"/>
          </p:nvPr>
        </p:nvSpPr>
        <p:spPr/>
        <p:txBody>
          <a:bodyPr/>
          <a:lstStyle/>
          <a:p>
            <a:r>
              <a:rPr lang="en-GB" noProof="0" dirty="0"/>
              <a:t>For “AI”, data quality matters</a:t>
            </a:r>
          </a:p>
        </p:txBody>
      </p:sp>
      <p:sp>
        <p:nvSpPr>
          <p:cNvPr id="11" name="Text Placeholder 10">
            <a:extLst>
              <a:ext uri="{FF2B5EF4-FFF2-40B4-BE49-F238E27FC236}">
                <a16:creationId xmlns:a16="http://schemas.microsoft.com/office/drawing/2014/main" id="{D52309EF-DCAC-A8C0-C0B2-4127ABAF3E95}"/>
              </a:ext>
            </a:extLst>
          </p:cNvPr>
          <p:cNvSpPr>
            <a:spLocks noGrp="1"/>
          </p:cNvSpPr>
          <p:nvPr>
            <p:ph type="body" sz="half" idx="2"/>
          </p:nvPr>
        </p:nvSpPr>
        <p:spPr/>
        <p:txBody>
          <a:bodyPr/>
          <a:lstStyle/>
          <a:p>
            <a:r>
              <a:rPr lang="en-US" dirty="0">
                <a:hlinkClick r:id="rId2"/>
              </a:rPr>
              <a:t>Assessing if artificial intelligence is the right solution | Centre for Digital Public Services</a:t>
            </a:r>
            <a:endParaRPr lang="en-GB" dirty="0"/>
          </a:p>
        </p:txBody>
      </p:sp>
      <p:pic>
        <p:nvPicPr>
          <p:cNvPr id="10" name="Picture 9" descr="Consider your current data state&#10;For your AI model to work, it needs access to a large quantity of data. &#10;&#10;Work with specialists who know your data to assess your data state, such as data scientists. &#10;&#10;You can assess whether your data is high enough quality for AI using a combination of:&#10;&#10;accuracy&#10;completeness&#10;uniqueness&#10;timeliness&#10;validity&#10;sufficiency&#10;relevancy&#10;representativeness&#10;consistency">
            <a:extLst>
              <a:ext uri="{FF2B5EF4-FFF2-40B4-BE49-F238E27FC236}">
                <a16:creationId xmlns:a16="http://schemas.microsoft.com/office/drawing/2014/main" id="{C15FD296-4DED-D9A8-15F1-AA512E9B77FD}"/>
              </a:ext>
            </a:extLst>
          </p:cNvPr>
          <p:cNvPicPr>
            <a:picLocks noChangeAspect="1"/>
          </p:cNvPicPr>
          <p:nvPr/>
        </p:nvPicPr>
        <p:blipFill>
          <a:blip r:embed="rId3"/>
          <a:stretch>
            <a:fillRect/>
          </a:stretch>
        </p:blipFill>
        <p:spPr>
          <a:xfrm>
            <a:off x="5476126" y="252109"/>
            <a:ext cx="6406883" cy="5797778"/>
          </a:xfrm>
          <a:prstGeom prst="rect">
            <a:avLst/>
          </a:prstGeom>
        </p:spPr>
      </p:pic>
    </p:spTree>
    <p:extLst>
      <p:ext uri="{BB962C8B-B14F-4D97-AF65-F5344CB8AC3E}">
        <p14:creationId xmlns:p14="http://schemas.microsoft.com/office/powerpoint/2010/main" val="2879760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5861C-2D99-32F4-106A-AC645A43B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568413-2746-CD7C-8682-0B3F3B36CBD0}"/>
              </a:ext>
            </a:extLst>
          </p:cNvPr>
          <p:cNvSpPr>
            <a:spLocks noGrp="1"/>
          </p:cNvSpPr>
          <p:nvPr>
            <p:ph type="title"/>
          </p:nvPr>
        </p:nvSpPr>
        <p:spPr/>
        <p:txBody>
          <a:bodyPr/>
          <a:lstStyle/>
          <a:p>
            <a:r>
              <a:rPr lang="en-GB" noProof="0" dirty="0">
                <a:solidFill>
                  <a:srgbClr val="009999"/>
                </a:solidFill>
                <a:latin typeface="Arial Narrow"/>
              </a:rPr>
              <a:t>Agenda</a:t>
            </a:r>
            <a:endParaRPr lang="en-GB" noProof="0" dirty="0"/>
          </a:p>
        </p:txBody>
      </p:sp>
      <p:sp>
        <p:nvSpPr>
          <p:cNvPr id="3" name="Content Placeholder 2">
            <a:extLst>
              <a:ext uri="{FF2B5EF4-FFF2-40B4-BE49-F238E27FC236}">
                <a16:creationId xmlns:a16="http://schemas.microsoft.com/office/drawing/2014/main" id="{2398EDD8-6C0A-D4E2-63AC-56139347150F}"/>
              </a:ext>
            </a:extLst>
          </p:cNvPr>
          <p:cNvSpPr>
            <a:spLocks noGrp="1"/>
          </p:cNvSpPr>
          <p:nvPr>
            <p:ph idx="1"/>
          </p:nvPr>
        </p:nvSpPr>
        <p:spPr/>
        <p:txBody>
          <a:bodyPr vert="horz" lIns="91440" tIns="45720" rIns="91440" bIns="45720" rtlCol="0" anchor="t">
            <a:normAutofit/>
          </a:bodyPr>
          <a:lstStyle/>
          <a:p>
            <a:pPr marL="0" indent="0">
              <a:lnSpc>
                <a:spcPct val="100000"/>
              </a:lnSpc>
              <a:spcBef>
                <a:spcPts val="0"/>
              </a:spcBef>
              <a:buNone/>
            </a:pPr>
            <a:r>
              <a:rPr lang="en-GB" noProof="0" dirty="0">
                <a:solidFill>
                  <a:srgbClr val="009999"/>
                </a:solidFill>
                <a:latin typeface="Arial"/>
                <a:cs typeface="Arial"/>
              </a:rPr>
              <a:t>Think about fudging forms</a:t>
            </a:r>
          </a:p>
          <a:p>
            <a:pPr marL="0" indent="0">
              <a:spcBef>
                <a:spcPts val="0"/>
              </a:spcBef>
              <a:buNone/>
            </a:pPr>
            <a:r>
              <a:rPr lang="en-GB" dirty="0">
                <a:solidFill>
                  <a:srgbClr val="009999"/>
                </a:solidFill>
                <a:latin typeface="Arial"/>
                <a:cs typeface="Arial"/>
              </a:rPr>
              <a:t>Consider errors in the services we work on</a:t>
            </a:r>
            <a:endParaRPr lang="en-GB" dirty="0">
              <a:latin typeface="Arial"/>
              <a:cs typeface="Arial"/>
            </a:endParaRPr>
          </a:p>
          <a:p>
            <a:pPr marL="0" indent="0">
              <a:lnSpc>
                <a:spcPct val="100000"/>
              </a:lnSpc>
              <a:spcBef>
                <a:spcPts val="0"/>
              </a:spcBef>
              <a:buNone/>
            </a:pPr>
            <a:r>
              <a:rPr lang="en-GB" noProof="0" dirty="0">
                <a:solidFill>
                  <a:srgbClr val="009999"/>
                </a:solidFill>
                <a:latin typeface="Arial"/>
                <a:cs typeface="Arial"/>
              </a:rPr>
              <a:t>Try using “Six ways to think about errors”</a:t>
            </a:r>
          </a:p>
          <a:p>
            <a:pPr marL="0" indent="0">
              <a:spcBef>
                <a:spcPts val="0"/>
              </a:spcBef>
              <a:buNone/>
            </a:pPr>
            <a:r>
              <a:rPr lang="en-GB" dirty="0">
                <a:solidFill>
                  <a:srgbClr val="009999"/>
                </a:solidFill>
                <a:latin typeface="Arial"/>
                <a:cs typeface="Arial"/>
              </a:rPr>
              <a:t>Focus on error rates</a:t>
            </a:r>
          </a:p>
          <a:p>
            <a:pPr marL="0" indent="0">
              <a:lnSpc>
                <a:spcPct val="100000"/>
              </a:lnSpc>
              <a:spcBef>
                <a:spcPts val="0"/>
              </a:spcBef>
              <a:buNone/>
            </a:pPr>
            <a:r>
              <a:rPr lang="en-GB" noProof="0" dirty="0">
                <a:solidFill>
                  <a:srgbClr val="009999"/>
                </a:solidFill>
                <a:latin typeface="Arial"/>
                <a:cs typeface="Arial"/>
              </a:rPr>
              <a:t>Meet the data quality framework</a:t>
            </a:r>
            <a:endParaRPr lang="en-GB" noProof="0" dirty="0">
              <a:solidFill>
                <a:srgbClr val="000000"/>
              </a:solidFill>
              <a:latin typeface="Arial"/>
              <a:cs typeface="Arial"/>
            </a:endParaRPr>
          </a:p>
          <a:p>
            <a:pPr marL="0" indent="0">
              <a:lnSpc>
                <a:spcPct val="100000"/>
              </a:lnSpc>
              <a:spcBef>
                <a:spcPts val="0"/>
              </a:spcBef>
              <a:buNone/>
            </a:pPr>
            <a:r>
              <a:rPr lang="en-GB" noProof="0" dirty="0">
                <a:solidFill>
                  <a:srgbClr val="009999"/>
                </a:solidFill>
                <a:latin typeface="Arial"/>
                <a:cs typeface="Arial"/>
              </a:rPr>
              <a:t>Think about what we might do differently</a:t>
            </a:r>
          </a:p>
          <a:p>
            <a:endParaRPr lang="en-GB" noProof="0" dirty="0"/>
          </a:p>
        </p:txBody>
      </p:sp>
    </p:spTree>
    <p:extLst>
      <p:ext uri="{BB962C8B-B14F-4D97-AF65-F5344CB8AC3E}">
        <p14:creationId xmlns:p14="http://schemas.microsoft.com/office/powerpoint/2010/main" val="4277075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B68B0-76B6-274D-15E0-753D8BEAB37E}"/>
              </a:ext>
            </a:extLst>
          </p:cNvPr>
          <p:cNvSpPr>
            <a:spLocks noGrp="1"/>
          </p:cNvSpPr>
          <p:nvPr>
            <p:ph type="title"/>
          </p:nvPr>
        </p:nvSpPr>
        <p:spPr>
          <a:xfrm>
            <a:off x="838200" y="365125"/>
            <a:ext cx="10515600" cy="1325563"/>
          </a:xfrm>
        </p:spPr>
        <p:txBody>
          <a:bodyPr>
            <a:normAutofit/>
          </a:bodyPr>
          <a:lstStyle/>
          <a:p>
            <a:br>
              <a:rPr lang="en-GB" noProof="0" dirty="0"/>
            </a:br>
            <a:r>
              <a:rPr lang="en-GB" noProof="0" dirty="0"/>
              <a:t>I’ve observed that people “fudge” through forms</a:t>
            </a:r>
          </a:p>
        </p:txBody>
      </p:sp>
      <p:sp>
        <p:nvSpPr>
          <p:cNvPr id="3" name="Content Placeholder 2">
            <a:extLst>
              <a:ext uri="{FF2B5EF4-FFF2-40B4-BE49-F238E27FC236}">
                <a16:creationId xmlns:a16="http://schemas.microsoft.com/office/drawing/2014/main" id="{AE869054-1471-98F6-17D8-42525E8A0334}"/>
              </a:ext>
            </a:extLst>
          </p:cNvPr>
          <p:cNvSpPr>
            <a:spLocks noGrp="1"/>
          </p:cNvSpPr>
          <p:nvPr>
            <p:ph idx="1"/>
          </p:nvPr>
        </p:nvSpPr>
        <p:spPr>
          <a:xfrm>
            <a:off x="838200" y="1825625"/>
            <a:ext cx="10515600" cy="4351338"/>
          </a:xfrm>
        </p:spPr>
        <p:txBody>
          <a:bodyPr/>
          <a:lstStyle/>
          <a:p>
            <a:pPr marL="0" indent="0">
              <a:buNone/>
            </a:pPr>
            <a:r>
              <a:rPr lang="en-GB" noProof="0" dirty="0"/>
              <a:t>To fudge a form:</a:t>
            </a:r>
            <a:br>
              <a:rPr lang="en-GB" noProof="0" dirty="0"/>
            </a:br>
            <a:r>
              <a:rPr lang="en-GB" noProof="0" dirty="0"/>
              <a:t>answer one or more questions </a:t>
            </a:r>
            <a:br>
              <a:rPr lang="en-GB" noProof="0" dirty="0"/>
            </a:br>
            <a:r>
              <a:rPr lang="en-GB" noProof="0" dirty="0"/>
              <a:t>in a way that’s not entirely truthful</a:t>
            </a:r>
          </a:p>
          <a:p>
            <a:endParaRPr lang="en-GB" noProof="0" dirty="0"/>
          </a:p>
          <a:p>
            <a:endParaRPr lang="en-GB" noProof="0" dirty="0"/>
          </a:p>
        </p:txBody>
      </p:sp>
      <p:pic>
        <p:nvPicPr>
          <p:cNvPr id="15" name="Picture 14" descr="Handmade fudge on display in a shop. It's chocolate brown and has bits of chopped nuts on the cut side.">
            <a:extLst>
              <a:ext uri="{FF2B5EF4-FFF2-40B4-BE49-F238E27FC236}">
                <a16:creationId xmlns:a16="http://schemas.microsoft.com/office/drawing/2014/main" id="{6017B5A0-EAE5-B769-A61F-790CC858A7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0818" y="3030876"/>
            <a:ext cx="3962982" cy="2932607"/>
          </a:xfrm>
          <a:prstGeom prst="rect">
            <a:avLst/>
          </a:prstGeom>
        </p:spPr>
      </p:pic>
      <p:sp>
        <p:nvSpPr>
          <p:cNvPr id="11" name="TextBox 10">
            <a:extLst>
              <a:ext uri="{FF2B5EF4-FFF2-40B4-BE49-F238E27FC236}">
                <a16:creationId xmlns:a16="http://schemas.microsoft.com/office/drawing/2014/main" id="{178F39CE-07DE-1EF3-C10D-4203F3109267}"/>
              </a:ext>
            </a:extLst>
          </p:cNvPr>
          <p:cNvSpPr txBox="1"/>
          <p:nvPr/>
        </p:nvSpPr>
        <p:spPr>
          <a:xfrm>
            <a:off x="8577209" y="6240482"/>
            <a:ext cx="2776591" cy="276999"/>
          </a:xfrm>
          <a:prstGeom prst="rect">
            <a:avLst/>
          </a:prstGeom>
          <a:noFill/>
        </p:spPr>
        <p:txBody>
          <a:bodyPr wrap="square">
            <a:spAutoFit/>
          </a:bodyPr>
          <a:lstStyle/>
          <a:p>
            <a:pPr algn="r"/>
            <a:r>
              <a:rPr lang="en-GB" sz="1200" b="0" i="0" noProof="0" dirty="0">
                <a:solidFill>
                  <a:srgbClr val="000000"/>
                </a:solidFill>
                <a:effectLst/>
              </a:rPr>
              <a:t>Photo by </a:t>
            </a:r>
            <a:r>
              <a:rPr lang="en-GB" sz="1200" b="0" i="0" noProof="0" dirty="0">
                <a:solidFill>
                  <a:srgbClr val="767676"/>
                </a:solidFill>
                <a:effectLst/>
                <a:hlinkClick r:id="rId3"/>
              </a:rPr>
              <a:t>Phil Hearing</a:t>
            </a:r>
            <a:r>
              <a:rPr lang="en-GB" sz="1200" b="0" i="0" noProof="0" dirty="0">
                <a:solidFill>
                  <a:srgbClr val="000000"/>
                </a:solidFill>
                <a:effectLst/>
              </a:rPr>
              <a:t> on </a:t>
            </a:r>
            <a:r>
              <a:rPr lang="en-GB" sz="1200" b="0" i="0" noProof="0" dirty="0" err="1">
                <a:solidFill>
                  <a:srgbClr val="767676"/>
                </a:solidFill>
                <a:effectLst/>
                <a:hlinkClick r:id="rId4"/>
              </a:rPr>
              <a:t>Unsplash</a:t>
            </a:r>
            <a:endParaRPr lang="en-GB" sz="1200" noProof="0" dirty="0"/>
          </a:p>
        </p:txBody>
      </p:sp>
      <p:sp>
        <p:nvSpPr>
          <p:cNvPr id="13" name="TextBox 12">
            <a:extLst>
              <a:ext uri="{FF2B5EF4-FFF2-40B4-BE49-F238E27FC236}">
                <a16:creationId xmlns:a16="http://schemas.microsoft.com/office/drawing/2014/main" id="{5BCF1278-2D81-5E0C-913F-7CE7CA85E10C}"/>
              </a:ext>
            </a:extLst>
          </p:cNvPr>
          <p:cNvSpPr txBox="1"/>
          <p:nvPr/>
        </p:nvSpPr>
        <p:spPr>
          <a:xfrm>
            <a:off x="7241568" y="6517481"/>
            <a:ext cx="4112232" cy="276999"/>
          </a:xfrm>
          <a:prstGeom prst="rect">
            <a:avLst/>
          </a:prstGeom>
          <a:noFill/>
        </p:spPr>
        <p:txBody>
          <a:bodyPr wrap="square">
            <a:spAutoFit/>
          </a:bodyPr>
          <a:lstStyle/>
          <a:p>
            <a:r>
              <a:rPr lang="en-GB" sz="1200" noProof="0" dirty="0">
                <a:hlinkClick r:id="rId5"/>
              </a:rPr>
              <a:t>FUDGE | definition in the Cambridge Learner’s Dictionary</a:t>
            </a:r>
            <a:endParaRPr lang="en-GB" sz="1200" noProof="0" dirty="0"/>
          </a:p>
        </p:txBody>
      </p:sp>
    </p:spTree>
    <p:extLst>
      <p:ext uri="{BB962C8B-B14F-4D97-AF65-F5344CB8AC3E}">
        <p14:creationId xmlns:p14="http://schemas.microsoft.com/office/powerpoint/2010/main" val="1983978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47D3F-DDB1-E151-D875-36388005B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33E70B-A0D5-5EB9-52F0-61D5A6341E85}"/>
              </a:ext>
            </a:extLst>
          </p:cNvPr>
          <p:cNvSpPr>
            <a:spLocks noGrp="1"/>
          </p:cNvSpPr>
          <p:nvPr>
            <p:ph type="title"/>
          </p:nvPr>
        </p:nvSpPr>
        <p:spPr>
          <a:xfrm>
            <a:off x="839788" y="457200"/>
            <a:ext cx="5115167" cy="2294878"/>
          </a:xfrm>
        </p:spPr>
        <p:txBody>
          <a:bodyPr>
            <a:normAutofit/>
          </a:bodyPr>
          <a:lstStyle/>
          <a:p>
            <a:r>
              <a:rPr lang="en-GB" noProof="0" dirty="0"/>
              <a:t>Let’s try this question</a:t>
            </a:r>
          </a:p>
        </p:txBody>
      </p:sp>
      <p:pic>
        <p:nvPicPr>
          <p:cNvPr id="6" name="Picture 5" descr="An extract from a form:&#10;Question 2. Work and education&#10;About how many miles is it between your home and your work?&#10;The respondent is instructed to enter the number of miles and given three options to choose from:&#10;Less than one mile&#10;Do not know&#10;Prefer not to answer">
            <a:extLst>
              <a:ext uri="{FF2B5EF4-FFF2-40B4-BE49-F238E27FC236}">
                <a16:creationId xmlns:a16="http://schemas.microsoft.com/office/drawing/2014/main" id="{005E5FDF-5903-0EEC-4B67-5E6559799A80}"/>
              </a:ext>
            </a:extLst>
          </p:cNvPr>
          <p:cNvPicPr>
            <a:picLocks noChangeAspect="1"/>
          </p:cNvPicPr>
          <p:nvPr/>
        </p:nvPicPr>
        <p:blipFill>
          <a:blip r:embed="rId3">
            <a:extLst>
              <a:ext uri="{28A0092B-C50C-407E-A947-70E740481C1C}">
                <a14:useLocalDpi xmlns:a14="http://schemas.microsoft.com/office/drawing/2010/main" val="0"/>
              </a:ext>
            </a:extLst>
          </a:blip>
          <a:srcRect r="1807" b="20671"/>
          <a:stretch>
            <a:fillRect/>
          </a:stretch>
        </p:blipFill>
        <p:spPr>
          <a:xfrm>
            <a:off x="6699383" y="101808"/>
            <a:ext cx="5177543" cy="6122287"/>
          </a:xfrm>
          <a:prstGeom prst="rect">
            <a:avLst/>
          </a:prstGeom>
        </p:spPr>
      </p:pic>
      <p:sp>
        <p:nvSpPr>
          <p:cNvPr id="8" name="TextBox 7">
            <a:extLst>
              <a:ext uri="{FF2B5EF4-FFF2-40B4-BE49-F238E27FC236}">
                <a16:creationId xmlns:a16="http://schemas.microsoft.com/office/drawing/2014/main" id="{A137D8F8-B2E1-B778-37C2-6DB390F23116}"/>
              </a:ext>
            </a:extLst>
          </p:cNvPr>
          <p:cNvSpPr txBox="1"/>
          <p:nvPr/>
        </p:nvSpPr>
        <p:spPr>
          <a:xfrm>
            <a:off x="5954955" y="6358331"/>
            <a:ext cx="6097712" cy="307777"/>
          </a:xfrm>
          <a:prstGeom prst="rect">
            <a:avLst/>
          </a:prstGeom>
          <a:noFill/>
        </p:spPr>
        <p:txBody>
          <a:bodyPr wrap="square">
            <a:spAutoFit/>
          </a:bodyPr>
          <a:lstStyle/>
          <a:p>
            <a:pPr algn="r"/>
            <a:r>
              <a:rPr lang="en-US" sz="1400" dirty="0">
                <a:solidFill>
                  <a:schemeClr val="tx1">
                    <a:lumMod val="85000"/>
                    <a:lumOff val="15000"/>
                  </a:schemeClr>
                </a:solidFill>
                <a:latin typeface="Arial" panose="020B0604020202020204" pitchFamily="34" charset="0"/>
                <a:cs typeface="Arial" panose="020B0604020202020204" pitchFamily="34" charset="0"/>
              </a:rPr>
              <a:t>Image credit: Simon Morgan-Wilson from a UK government service </a:t>
            </a:r>
            <a:endParaRPr lang="en-GB" sz="200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8171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99F93-DA8B-F3B8-1112-E42E694924A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BE7C271-B8A4-3808-C9F2-9D090DDCA68C}"/>
              </a:ext>
            </a:extLst>
          </p:cNvPr>
          <p:cNvSpPr>
            <a:spLocks noGrp="1"/>
          </p:cNvSpPr>
          <p:nvPr>
            <p:ph type="title"/>
          </p:nvPr>
        </p:nvSpPr>
        <p:spPr>
          <a:xfrm>
            <a:off x="838200" y="365125"/>
            <a:ext cx="10515600" cy="1325563"/>
          </a:xfrm>
        </p:spPr>
        <p:txBody>
          <a:bodyPr/>
          <a:lstStyle/>
          <a:p>
            <a:r>
              <a:rPr lang="en-GB" noProof="0" dirty="0"/>
              <a:t>Share an example</a:t>
            </a:r>
          </a:p>
        </p:txBody>
      </p:sp>
      <p:sp>
        <p:nvSpPr>
          <p:cNvPr id="2" name="Content Placeholder 1">
            <a:extLst>
              <a:ext uri="{FF2B5EF4-FFF2-40B4-BE49-F238E27FC236}">
                <a16:creationId xmlns:a16="http://schemas.microsoft.com/office/drawing/2014/main" id="{CED363D9-0C0A-0434-6D47-95A95CC4AC82}"/>
              </a:ext>
            </a:extLst>
          </p:cNvPr>
          <p:cNvSpPr>
            <a:spLocks noGrp="1"/>
          </p:cNvSpPr>
          <p:nvPr>
            <p:ph idx="1"/>
          </p:nvPr>
        </p:nvSpPr>
        <p:spPr>
          <a:xfrm>
            <a:off x="838200" y="1890445"/>
            <a:ext cx="7463319" cy="4286518"/>
          </a:xfrm>
        </p:spPr>
        <p:txBody>
          <a:bodyPr vert="horz" lIns="91440" tIns="45720" rIns="91440" bIns="45720" rtlCol="0" anchor="t">
            <a:normAutofit fontScale="92500" lnSpcReduction="10000"/>
          </a:bodyPr>
          <a:lstStyle/>
          <a:p>
            <a:pPr marL="0" indent="0">
              <a:buNone/>
            </a:pPr>
            <a:r>
              <a:rPr lang="en-GB" dirty="0"/>
              <a:t>I had to give a wrong answer to that question.</a:t>
            </a:r>
          </a:p>
          <a:p>
            <a:pPr marL="0" indent="0">
              <a:buNone/>
            </a:pPr>
            <a:r>
              <a:rPr lang="en-GB" dirty="0"/>
              <a:t>If you’ve ever given an inaccurate answer on another question, please tell me about it in this </a:t>
            </a:r>
            <a:r>
              <a:rPr lang="en-GB" dirty="0" err="1"/>
              <a:t>EasyRetro</a:t>
            </a:r>
            <a:r>
              <a:rPr lang="en-GB" dirty="0"/>
              <a:t>. </a:t>
            </a:r>
          </a:p>
          <a:p>
            <a:endParaRPr lang="en-GB" dirty="0"/>
          </a:p>
          <a:p>
            <a:pPr marL="0" indent="0">
              <a:buNone/>
            </a:pPr>
            <a:r>
              <a:rPr lang="en-GB" dirty="0"/>
              <a:t>bit.ly/gigo25</a:t>
            </a:r>
          </a:p>
          <a:p>
            <a:endParaRPr lang="en-GB" noProof="0" dirty="0"/>
          </a:p>
          <a:p>
            <a:endParaRPr lang="en-GB" dirty="0"/>
          </a:p>
          <a:p>
            <a:pPr marL="0" indent="0">
              <a:buNone/>
            </a:pPr>
            <a:r>
              <a:rPr lang="en-GB" noProof="0" dirty="0"/>
              <a:t>3 minutes</a:t>
            </a:r>
          </a:p>
        </p:txBody>
      </p:sp>
      <p:pic>
        <p:nvPicPr>
          <p:cNvPr id="6" name="Picture 5" descr="QR code for sharing">
            <a:extLst>
              <a:ext uri="{FF2B5EF4-FFF2-40B4-BE49-F238E27FC236}">
                <a16:creationId xmlns:a16="http://schemas.microsoft.com/office/drawing/2014/main" id="{2BB6E0BF-D231-56EB-2E8D-5FEDE1FFFA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3011" y="2019265"/>
            <a:ext cx="2440837" cy="2485115"/>
          </a:xfrm>
          <a:prstGeom prst="rect">
            <a:avLst/>
          </a:prstGeom>
        </p:spPr>
      </p:pic>
      <p:pic>
        <p:nvPicPr>
          <p:cNvPr id="5" name="Picture 4" descr="A pencil on a pile of sticky notes signifying an exercise for participants to complete">
            <a:extLst>
              <a:ext uri="{FF2B5EF4-FFF2-40B4-BE49-F238E27FC236}">
                <a16:creationId xmlns:a16="http://schemas.microsoft.com/office/drawing/2014/main" id="{3C786840-436F-1E5F-2E6B-FD0C400C26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4151" y="5613757"/>
            <a:ext cx="1543050" cy="952500"/>
          </a:xfrm>
          <a:prstGeom prst="rect">
            <a:avLst/>
          </a:prstGeom>
        </p:spPr>
      </p:pic>
    </p:spTree>
    <p:extLst>
      <p:ext uri="{BB962C8B-B14F-4D97-AF65-F5344CB8AC3E}">
        <p14:creationId xmlns:p14="http://schemas.microsoft.com/office/powerpoint/2010/main" val="32589351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2230</TotalTime>
  <Words>1542</Words>
  <Application>Microsoft Office PowerPoint</Application>
  <PresentationFormat>Widescreen</PresentationFormat>
  <Paragraphs>238</Paragraphs>
  <Slides>45</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Arial Narrow</vt:lpstr>
      <vt:lpstr>Calibri</vt:lpstr>
      <vt:lpstr>Roboto</vt:lpstr>
      <vt:lpstr>Office Theme</vt:lpstr>
      <vt:lpstr>Garbage in, garbage out? Measuring error rates and data quality to get ready for AI</vt:lpstr>
      <vt:lpstr>Welcome and please ask</vt:lpstr>
      <vt:lpstr>Martin Jordan announced error rate as a metric</vt:lpstr>
      <vt:lpstr>I got interested in better forms because of errors</vt:lpstr>
      <vt:lpstr>For “AI”, data quality matters</vt:lpstr>
      <vt:lpstr>Agenda</vt:lpstr>
      <vt:lpstr> I’ve observed that people “fudge” through forms</vt:lpstr>
      <vt:lpstr>Let’s try this question</vt:lpstr>
      <vt:lpstr>Share an example</vt:lpstr>
      <vt:lpstr>I’m thinking about why questions get wrong answers</vt:lpstr>
      <vt:lpstr>PowerPoint Presentation</vt:lpstr>
      <vt:lpstr>Agenda</vt:lpstr>
      <vt:lpstr>Some people don’t get to the end of their application</vt:lpstr>
      <vt:lpstr>The result matters more than the journey</vt:lpstr>
      <vt:lpstr>Let's learn from our experiences with errors</vt:lpstr>
      <vt:lpstr>Agenda</vt:lpstr>
      <vt:lpstr>Here are some ways to think about errors Thanks to the team at HMRC who inspired this</vt:lpstr>
      <vt:lpstr>There’s a template you can use</vt:lpstr>
      <vt:lpstr>Do your errors fall into these categories?</vt:lpstr>
      <vt:lpstr>Agenda</vt:lpstr>
      <vt:lpstr>And now, what about error rates? </vt:lpstr>
      <vt:lpstr>Only about a third of errors had a known error rate</vt:lpstr>
      <vt:lpstr>Completion rate is a relatively simple calculation (also known as conversion rate)</vt:lpstr>
      <vt:lpstr>Error rate might also be simple</vt:lpstr>
      <vt:lpstr>Other error rate calculations are available</vt:lpstr>
      <vt:lpstr>Example: there are at least 3 definitions of turnout In an election, a failure to vote is an error</vt:lpstr>
      <vt:lpstr>PowerPoint Presentation</vt:lpstr>
      <vt:lpstr>Agenda</vt:lpstr>
      <vt:lpstr>Data in use can conflict with data as collected</vt:lpstr>
      <vt:lpstr>PowerPoint Presentation</vt:lpstr>
      <vt:lpstr>Data quality can deteriorate or change all by itself </vt:lpstr>
      <vt:lpstr>Missing data can have serious effects </vt:lpstr>
      <vt:lpstr>PowerPoint Presentation</vt:lpstr>
      <vt:lpstr>PowerPoint Presentation</vt:lpstr>
      <vt:lpstr>What about long-term data quality?</vt:lpstr>
      <vt:lpstr>There is a UK Government Data Quality Framework</vt:lpstr>
      <vt:lpstr>For example,  “data quality plans” include error rates </vt:lpstr>
      <vt:lpstr>My favourite is the tortoise</vt:lpstr>
      <vt:lpstr>For “AI”, data quality matters</vt:lpstr>
      <vt:lpstr>PowerPoint Presentation</vt:lpstr>
      <vt:lpstr>Agenda</vt:lpstr>
      <vt:lpstr>Add ideas for doing something</vt:lpstr>
      <vt:lpstr>PowerPoint Presentation</vt:lpstr>
      <vt:lpstr>I’m starting to collect some resources</vt:lpstr>
      <vt:lpstr>Keep up the conversation: Caroline Jarrett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Jarrett</dc:creator>
  <cp:lastModifiedBy>Caroline Jarrett</cp:lastModifiedBy>
  <cp:revision>160</cp:revision>
  <dcterms:created xsi:type="dcterms:W3CDTF">2022-02-02T17:07:05Z</dcterms:created>
  <dcterms:modified xsi:type="dcterms:W3CDTF">2026-03-11T11:01:00Z</dcterms:modified>
</cp:coreProperties>
</file>